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4" d="100"/>
          <a:sy n="74" d="100"/>
        </p:scale>
        <p:origin x="44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54108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66167" y="1273373"/>
            <a:ext cx="7611666" cy="2973943"/>
          </a:xfrm>
          <a:prstGeom prst="rect">
            <a:avLst/>
          </a:prstGeom>
          <a:noFill/>
          <a:ln/>
        </p:spPr>
        <p:txBody>
          <a:bodyPr wrap="square" rtlCol="0" anchor="t"/>
          <a:lstStyle/>
          <a:p>
            <a:pPr marL="0" indent="0">
              <a:lnSpc>
                <a:spcPts val="7805"/>
              </a:lnSpc>
              <a:buNone/>
            </a:pPr>
            <a:r>
              <a:rPr lang="en-US" sz="6244" b="1" dirty="0">
                <a:solidFill>
                  <a:srgbClr val="000000"/>
                </a:solidFill>
                <a:latin typeface="Petrona" pitchFamily="34" charset="0"/>
                <a:ea typeface="Petrona" pitchFamily="34" charset="-122"/>
                <a:cs typeface="Petrona" pitchFamily="34" charset="-120"/>
              </a:rPr>
              <a:t>Exploring Hacker News Posts: Analysis &amp; Insights</a:t>
            </a:r>
            <a:endParaRPr lang="en-US" sz="6244" dirty="0"/>
          </a:p>
        </p:txBody>
      </p:sp>
      <p:sp>
        <p:nvSpPr>
          <p:cNvPr id="6" name="Text 2"/>
          <p:cNvSpPr/>
          <p:nvPr/>
        </p:nvSpPr>
        <p:spPr>
          <a:xfrm>
            <a:off x="766167" y="4575572"/>
            <a:ext cx="7611666" cy="1751409"/>
          </a:xfrm>
          <a:prstGeom prst="rect">
            <a:avLst/>
          </a:prstGeom>
          <a:noFill/>
          <a:ln/>
        </p:spPr>
        <p:txBody>
          <a:bodyPr wrap="square" rtlCol="0" anchor="t"/>
          <a:lstStyle/>
          <a:p>
            <a:pPr marL="0" indent="0">
              <a:lnSpc>
                <a:spcPts val="2758"/>
              </a:lnSpc>
              <a:buNone/>
            </a:pPr>
            <a:r>
              <a:rPr lang="en-US" sz="1724" dirty="0">
                <a:solidFill>
                  <a:srgbClr val="272525"/>
                </a:solidFill>
                <a:latin typeface="Inter" pitchFamily="34" charset="0"/>
                <a:ea typeface="Inter" pitchFamily="34" charset="-122"/>
                <a:cs typeface="Inter" pitchFamily="34" charset="-120"/>
              </a:rPr>
              <a:t>This presentation delves into a comprehensive analysis of Hacker News posts, exploring trends in post popularity, user engagement, and content types. We'll examine a dataset of 3.5 million entries, uncovering valuable insights and actionable recommendations for enhancing the platform's user experience and content strategy.</a:t>
            </a:r>
            <a:endParaRPr lang="en-US" sz="1724" dirty="0"/>
          </a:p>
        </p:txBody>
      </p:sp>
      <p:sp>
        <p:nvSpPr>
          <p:cNvPr id="7" name="Shape 3"/>
          <p:cNvSpPr/>
          <p:nvPr/>
        </p:nvSpPr>
        <p:spPr>
          <a:xfrm>
            <a:off x="766167" y="6589514"/>
            <a:ext cx="350163" cy="350163"/>
          </a:xfrm>
          <a:prstGeom prst="roundRect">
            <a:avLst>
              <a:gd name="adj" fmla="val 26110941"/>
            </a:avLst>
          </a:prstGeom>
          <a:noFill/>
          <a:ln w="7620">
            <a:solidFill>
              <a:srgbClr val="FFFFFF"/>
            </a:solidFill>
            <a:prstDash val="solid"/>
          </a:ln>
        </p:spPr>
      </p:sp>
      <p:sp>
        <p:nvSpPr>
          <p:cNvPr id="9" name="Text 4"/>
          <p:cNvSpPr/>
          <p:nvPr/>
        </p:nvSpPr>
        <p:spPr>
          <a:xfrm>
            <a:off x="766167" y="6409702"/>
            <a:ext cx="2541984" cy="383024"/>
          </a:xfrm>
          <a:prstGeom prst="rect">
            <a:avLst/>
          </a:prstGeom>
          <a:noFill/>
          <a:ln/>
        </p:spPr>
        <p:txBody>
          <a:bodyPr wrap="none" rtlCol="0" anchor="t"/>
          <a:lstStyle/>
          <a:p>
            <a:pPr marL="0" indent="0" algn="l">
              <a:lnSpc>
                <a:spcPts val="3017"/>
              </a:lnSpc>
              <a:buNone/>
            </a:pPr>
            <a:r>
              <a:rPr lang="en-US" sz="2155" b="1" dirty="0">
                <a:solidFill>
                  <a:srgbClr val="272525"/>
                </a:solidFill>
                <a:latin typeface="Inter" pitchFamily="34" charset="0"/>
                <a:ea typeface="Inter" pitchFamily="34" charset="-122"/>
                <a:cs typeface="Inter" pitchFamily="34" charset="-120"/>
              </a:rPr>
              <a:t>by Krishnali lahane</a:t>
            </a:r>
            <a:endParaRPr lang="en-US" sz="2155"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04837" y="1219914"/>
            <a:ext cx="5346025" cy="566976"/>
          </a:xfrm>
          <a:prstGeom prst="rect">
            <a:avLst/>
          </a:prstGeom>
          <a:noFill/>
          <a:ln/>
        </p:spPr>
        <p:txBody>
          <a:bodyPr wrap="none" rtlCol="0" anchor="t"/>
          <a:lstStyle/>
          <a:p>
            <a:pPr marL="0" indent="0">
              <a:lnSpc>
                <a:spcPts val="4465"/>
              </a:lnSpc>
              <a:buNone/>
            </a:pPr>
            <a:r>
              <a:rPr lang="en-US" sz="3572" b="1" dirty="0">
                <a:solidFill>
                  <a:srgbClr val="000000"/>
                </a:solidFill>
                <a:latin typeface="Petrona" pitchFamily="34" charset="0"/>
                <a:ea typeface="Petrona" pitchFamily="34" charset="-122"/>
                <a:cs typeface="Petrona" pitchFamily="34" charset="-120"/>
              </a:rPr>
              <a:t>Next Steps &amp; Future Work</a:t>
            </a:r>
            <a:endParaRPr lang="en-US" sz="3572" dirty="0"/>
          </a:p>
        </p:txBody>
      </p:sp>
      <p:pic>
        <p:nvPicPr>
          <p:cNvPr id="6" name="Image 2" descr="preencoded.png"/>
          <p:cNvPicPr>
            <a:picLocks noChangeAspect="1"/>
          </p:cNvPicPr>
          <p:nvPr/>
        </p:nvPicPr>
        <p:blipFill>
          <a:blip r:embed="rId5"/>
          <a:stretch>
            <a:fillRect/>
          </a:stretch>
        </p:blipFill>
        <p:spPr>
          <a:xfrm>
            <a:off x="604837" y="2046089"/>
            <a:ext cx="864037" cy="1562338"/>
          </a:xfrm>
          <a:prstGeom prst="rect">
            <a:avLst/>
          </a:prstGeom>
        </p:spPr>
      </p:pic>
      <p:sp>
        <p:nvSpPr>
          <p:cNvPr id="7" name="Text 2"/>
          <p:cNvSpPr/>
          <p:nvPr/>
        </p:nvSpPr>
        <p:spPr>
          <a:xfrm>
            <a:off x="1728073" y="2218849"/>
            <a:ext cx="2268260" cy="283488"/>
          </a:xfrm>
          <a:prstGeom prst="rect">
            <a:avLst/>
          </a:prstGeom>
          <a:noFill/>
          <a:ln/>
        </p:spPr>
        <p:txBody>
          <a:bodyPr wrap="none" rtlCol="0" anchor="t"/>
          <a:lstStyle/>
          <a:p>
            <a:pPr marL="0" indent="0" algn="l">
              <a:lnSpc>
                <a:spcPts val="2233"/>
              </a:lnSpc>
              <a:buNone/>
            </a:pPr>
            <a:r>
              <a:rPr lang="en-US" sz="1786" b="1" dirty="0">
                <a:solidFill>
                  <a:srgbClr val="272525"/>
                </a:solidFill>
                <a:latin typeface="Petrona" pitchFamily="34" charset="0"/>
                <a:ea typeface="Petrona" pitchFamily="34" charset="-122"/>
                <a:cs typeface="Petrona" pitchFamily="34" charset="-120"/>
              </a:rPr>
              <a:t>Further Analysis</a:t>
            </a:r>
            <a:endParaRPr lang="en-US" sz="1786" dirty="0"/>
          </a:p>
        </p:txBody>
      </p:sp>
      <p:sp>
        <p:nvSpPr>
          <p:cNvPr id="8" name="Text 3"/>
          <p:cNvSpPr/>
          <p:nvPr/>
        </p:nvSpPr>
        <p:spPr>
          <a:xfrm>
            <a:off x="1728073" y="2605921"/>
            <a:ext cx="6811089" cy="829747"/>
          </a:xfrm>
          <a:prstGeom prst="rect">
            <a:avLst/>
          </a:prstGeom>
          <a:noFill/>
          <a:ln/>
        </p:spPr>
        <p:txBody>
          <a:bodyPr wrap="square" rtlCol="0" anchor="t"/>
          <a:lstStyle/>
          <a:p>
            <a:pPr marL="0" indent="0" algn="l">
              <a:lnSpc>
                <a:spcPts val="2177"/>
              </a:lnSpc>
              <a:buNone/>
            </a:pPr>
            <a:r>
              <a:rPr lang="en-US" sz="1361" dirty="0">
                <a:solidFill>
                  <a:srgbClr val="272525"/>
                </a:solidFill>
                <a:latin typeface="Inter" pitchFamily="34" charset="0"/>
                <a:ea typeface="Inter" pitchFamily="34" charset="-122"/>
                <a:cs typeface="Inter" pitchFamily="34" charset="-120"/>
              </a:rPr>
              <a:t>Investigate more granular metrics such as user demographics, post timing, and interaction depth, and conduct long-term studies to understand evolving trends and the impact of platform changes.</a:t>
            </a:r>
            <a:endParaRPr lang="en-US" sz="1361" dirty="0"/>
          </a:p>
        </p:txBody>
      </p:sp>
      <p:pic>
        <p:nvPicPr>
          <p:cNvPr id="9" name="Image 3" descr="preencoded.png"/>
          <p:cNvPicPr>
            <a:picLocks noChangeAspect="1"/>
          </p:cNvPicPr>
          <p:nvPr/>
        </p:nvPicPr>
        <p:blipFill>
          <a:blip r:embed="rId6"/>
          <a:stretch>
            <a:fillRect/>
          </a:stretch>
        </p:blipFill>
        <p:spPr>
          <a:xfrm>
            <a:off x="604837" y="3608427"/>
            <a:ext cx="864037" cy="1838920"/>
          </a:xfrm>
          <a:prstGeom prst="rect">
            <a:avLst/>
          </a:prstGeom>
        </p:spPr>
      </p:pic>
      <p:sp>
        <p:nvSpPr>
          <p:cNvPr id="10" name="Text 4"/>
          <p:cNvSpPr/>
          <p:nvPr/>
        </p:nvSpPr>
        <p:spPr>
          <a:xfrm>
            <a:off x="1728073" y="3781187"/>
            <a:ext cx="2268260" cy="283488"/>
          </a:xfrm>
          <a:prstGeom prst="rect">
            <a:avLst/>
          </a:prstGeom>
          <a:noFill/>
          <a:ln/>
        </p:spPr>
        <p:txBody>
          <a:bodyPr wrap="none" rtlCol="0" anchor="t"/>
          <a:lstStyle/>
          <a:p>
            <a:pPr marL="0" indent="0" algn="l">
              <a:lnSpc>
                <a:spcPts val="2233"/>
              </a:lnSpc>
              <a:buNone/>
            </a:pPr>
            <a:r>
              <a:rPr lang="en-US" sz="1786" b="1" dirty="0">
                <a:solidFill>
                  <a:srgbClr val="272525"/>
                </a:solidFill>
                <a:latin typeface="Petrona" pitchFamily="34" charset="0"/>
                <a:ea typeface="Petrona" pitchFamily="34" charset="-122"/>
                <a:cs typeface="Petrona" pitchFamily="34" charset="-120"/>
              </a:rPr>
              <a:t>Actionable Steps</a:t>
            </a:r>
            <a:endParaRPr lang="en-US" sz="1786" dirty="0"/>
          </a:p>
        </p:txBody>
      </p:sp>
      <p:sp>
        <p:nvSpPr>
          <p:cNvPr id="11" name="Text 5"/>
          <p:cNvSpPr/>
          <p:nvPr/>
        </p:nvSpPr>
        <p:spPr>
          <a:xfrm>
            <a:off x="1728073" y="4168259"/>
            <a:ext cx="6811089" cy="1106329"/>
          </a:xfrm>
          <a:prstGeom prst="rect">
            <a:avLst/>
          </a:prstGeom>
          <a:noFill/>
          <a:ln/>
        </p:spPr>
        <p:txBody>
          <a:bodyPr wrap="square" rtlCol="0" anchor="t"/>
          <a:lstStyle/>
          <a:p>
            <a:pPr marL="0" indent="0" algn="l">
              <a:lnSpc>
                <a:spcPts val="2177"/>
              </a:lnSpc>
              <a:buNone/>
            </a:pPr>
            <a:r>
              <a:rPr lang="en-US" sz="1361" dirty="0">
                <a:solidFill>
                  <a:srgbClr val="272525"/>
                </a:solidFill>
                <a:latin typeface="Inter" pitchFamily="34" charset="0"/>
                <a:ea typeface="Inter" pitchFamily="34" charset="-122"/>
                <a:cs typeface="Inter" pitchFamily="34" charset="-120"/>
              </a:rPr>
              <a:t>Improve data quality by addressing missing values and ensuring comprehensive title metadata, gather user feedback to understand preferences and improve content strategies, and explore new features or enhancements based on user engagement trends and content types.</a:t>
            </a:r>
            <a:endParaRPr lang="en-US" sz="1361" dirty="0"/>
          </a:p>
        </p:txBody>
      </p:sp>
      <p:pic>
        <p:nvPicPr>
          <p:cNvPr id="12" name="Image 4" descr="preencoded.png"/>
          <p:cNvPicPr>
            <a:picLocks noChangeAspect="1"/>
          </p:cNvPicPr>
          <p:nvPr/>
        </p:nvPicPr>
        <p:blipFill>
          <a:blip r:embed="rId7"/>
          <a:stretch>
            <a:fillRect/>
          </a:stretch>
        </p:blipFill>
        <p:spPr>
          <a:xfrm>
            <a:off x="604837" y="5447348"/>
            <a:ext cx="864037" cy="1562338"/>
          </a:xfrm>
          <a:prstGeom prst="rect">
            <a:avLst/>
          </a:prstGeom>
        </p:spPr>
      </p:pic>
      <p:sp>
        <p:nvSpPr>
          <p:cNvPr id="13" name="Text 6"/>
          <p:cNvSpPr/>
          <p:nvPr/>
        </p:nvSpPr>
        <p:spPr>
          <a:xfrm>
            <a:off x="1728073" y="5620107"/>
            <a:ext cx="2268260" cy="283488"/>
          </a:xfrm>
          <a:prstGeom prst="rect">
            <a:avLst/>
          </a:prstGeom>
          <a:noFill/>
          <a:ln/>
        </p:spPr>
        <p:txBody>
          <a:bodyPr wrap="none" rtlCol="0" anchor="t"/>
          <a:lstStyle/>
          <a:p>
            <a:pPr marL="0" indent="0" algn="l">
              <a:lnSpc>
                <a:spcPts val="2233"/>
              </a:lnSpc>
              <a:buNone/>
            </a:pPr>
            <a:r>
              <a:rPr lang="en-US" sz="1786" b="1" dirty="0">
                <a:solidFill>
                  <a:srgbClr val="272525"/>
                </a:solidFill>
                <a:latin typeface="Petrona" pitchFamily="34" charset="0"/>
                <a:ea typeface="Petrona" pitchFamily="34" charset="-122"/>
                <a:cs typeface="Petrona" pitchFamily="34" charset="-120"/>
              </a:rPr>
              <a:t>Collaborations</a:t>
            </a:r>
            <a:endParaRPr lang="en-US" sz="1786" dirty="0"/>
          </a:p>
        </p:txBody>
      </p:sp>
      <p:sp>
        <p:nvSpPr>
          <p:cNvPr id="14" name="Text 7"/>
          <p:cNvSpPr/>
          <p:nvPr/>
        </p:nvSpPr>
        <p:spPr>
          <a:xfrm>
            <a:off x="1728073" y="6007179"/>
            <a:ext cx="6811089" cy="829747"/>
          </a:xfrm>
          <a:prstGeom prst="rect">
            <a:avLst/>
          </a:prstGeom>
          <a:noFill/>
          <a:ln/>
        </p:spPr>
        <p:txBody>
          <a:bodyPr wrap="square" rtlCol="0" anchor="t"/>
          <a:lstStyle/>
          <a:p>
            <a:pPr marL="0" indent="0" algn="l">
              <a:lnSpc>
                <a:spcPts val="2177"/>
              </a:lnSpc>
              <a:buNone/>
            </a:pPr>
            <a:r>
              <a:rPr lang="en-US" sz="1361" dirty="0">
                <a:solidFill>
                  <a:srgbClr val="272525"/>
                </a:solidFill>
                <a:latin typeface="Inter" pitchFamily="34" charset="0"/>
                <a:ea typeface="Inter" pitchFamily="34" charset="-122"/>
                <a:cs typeface="Inter" pitchFamily="34" charset="-120"/>
              </a:rPr>
              <a:t>Work with marketing, content creation, and data science teams to implement recommendations and monitor effectiveness, and engage with the user community to encourage participation and gather insights on content preferences.</a:t>
            </a:r>
            <a:endParaRPr lang="en-US" sz="136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862"/>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14630400" cy="3013472"/>
          </a:xfrm>
          <a:prstGeom prst="rect">
            <a:avLst/>
          </a:prstGeom>
        </p:spPr>
      </p:pic>
      <p:sp>
        <p:nvSpPr>
          <p:cNvPr id="5" name="Text 1"/>
          <p:cNvSpPr/>
          <p:nvPr/>
        </p:nvSpPr>
        <p:spPr>
          <a:xfrm>
            <a:off x="843677" y="3676412"/>
            <a:ext cx="8300085" cy="790932"/>
          </a:xfrm>
          <a:prstGeom prst="rect">
            <a:avLst/>
          </a:prstGeom>
          <a:noFill/>
          <a:ln/>
        </p:spPr>
        <p:txBody>
          <a:bodyPr wrap="none" rtlCol="0" anchor="t"/>
          <a:lstStyle/>
          <a:p>
            <a:pPr marL="0" indent="0">
              <a:lnSpc>
                <a:spcPts val="6229"/>
              </a:lnSpc>
              <a:buNone/>
            </a:pPr>
            <a:r>
              <a:rPr lang="en-US" sz="4983" b="1" dirty="0">
                <a:solidFill>
                  <a:srgbClr val="000000"/>
                </a:solidFill>
                <a:latin typeface="Petrona" pitchFamily="34" charset="0"/>
                <a:ea typeface="Petrona" pitchFamily="34" charset="-122"/>
                <a:cs typeface="Petrona" pitchFamily="34" charset="-120"/>
              </a:rPr>
              <a:t>Introduction &amp; Methodology</a:t>
            </a:r>
            <a:endParaRPr lang="en-US" sz="4983" dirty="0"/>
          </a:p>
        </p:txBody>
      </p:sp>
      <p:sp>
        <p:nvSpPr>
          <p:cNvPr id="6" name="Shape 2"/>
          <p:cNvSpPr/>
          <p:nvPr/>
        </p:nvSpPr>
        <p:spPr>
          <a:xfrm>
            <a:off x="843677" y="5100042"/>
            <a:ext cx="542330" cy="542330"/>
          </a:xfrm>
          <a:prstGeom prst="roundRect">
            <a:avLst>
              <a:gd name="adj" fmla="val 18670"/>
            </a:avLst>
          </a:prstGeom>
          <a:solidFill>
            <a:srgbClr val="CCEEFF"/>
          </a:solidFill>
          <a:ln w="7620">
            <a:solidFill>
              <a:srgbClr val="B2D4E5"/>
            </a:solidFill>
            <a:prstDash val="solid"/>
          </a:ln>
        </p:spPr>
      </p:sp>
      <p:sp>
        <p:nvSpPr>
          <p:cNvPr id="7" name="Text 3"/>
          <p:cNvSpPr/>
          <p:nvPr/>
        </p:nvSpPr>
        <p:spPr>
          <a:xfrm>
            <a:off x="1033582" y="5181362"/>
            <a:ext cx="162520" cy="379690"/>
          </a:xfrm>
          <a:prstGeom prst="rect">
            <a:avLst/>
          </a:prstGeom>
          <a:noFill/>
          <a:ln/>
        </p:spPr>
        <p:txBody>
          <a:bodyPr wrap="none" rtlCol="0" anchor="t"/>
          <a:lstStyle/>
          <a:p>
            <a:pPr marL="0" indent="0" algn="ctr">
              <a:lnSpc>
                <a:spcPts val="2990"/>
              </a:lnSpc>
              <a:buNone/>
            </a:pPr>
            <a:r>
              <a:rPr lang="en-US" sz="2990" b="1" dirty="0">
                <a:solidFill>
                  <a:srgbClr val="272525"/>
                </a:solidFill>
                <a:latin typeface="Petrona" pitchFamily="34" charset="0"/>
                <a:ea typeface="Petrona" pitchFamily="34" charset="-122"/>
                <a:cs typeface="Petrona" pitchFamily="34" charset="-120"/>
              </a:rPr>
              <a:t>1</a:t>
            </a:r>
            <a:endParaRPr lang="en-US" sz="2990" dirty="0"/>
          </a:p>
        </p:txBody>
      </p:sp>
      <p:sp>
        <p:nvSpPr>
          <p:cNvPr id="8" name="Text 4"/>
          <p:cNvSpPr/>
          <p:nvPr/>
        </p:nvSpPr>
        <p:spPr>
          <a:xfrm>
            <a:off x="1626989" y="5100042"/>
            <a:ext cx="3164205" cy="395526"/>
          </a:xfrm>
          <a:prstGeom prst="rect">
            <a:avLst/>
          </a:prstGeom>
          <a:noFill/>
          <a:ln/>
        </p:spPr>
        <p:txBody>
          <a:bodyPr wrap="none" rtlCol="0" anchor="t"/>
          <a:lstStyle/>
          <a:p>
            <a:pPr marL="0" indent="0">
              <a:lnSpc>
                <a:spcPts val="3114"/>
              </a:lnSpc>
              <a:buNone/>
            </a:pPr>
            <a:r>
              <a:rPr lang="en-US" sz="2492" b="1" dirty="0">
                <a:solidFill>
                  <a:srgbClr val="272525"/>
                </a:solidFill>
                <a:latin typeface="Petrona" pitchFamily="34" charset="0"/>
                <a:ea typeface="Petrona" pitchFamily="34" charset="-122"/>
                <a:cs typeface="Petrona" pitchFamily="34" charset="-120"/>
              </a:rPr>
              <a:t>Objective</a:t>
            </a:r>
            <a:endParaRPr lang="en-US" sz="2492" dirty="0"/>
          </a:p>
        </p:txBody>
      </p:sp>
      <p:sp>
        <p:nvSpPr>
          <p:cNvPr id="9" name="Text 5"/>
          <p:cNvSpPr/>
          <p:nvPr/>
        </p:nvSpPr>
        <p:spPr>
          <a:xfrm>
            <a:off x="1626989" y="5640110"/>
            <a:ext cx="3370421" cy="1928813"/>
          </a:xfrm>
          <a:prstGeom prst="rect">
            <a:avLst/>
          </a:prstGeom>
          <a:noFill/>
          <a:ln/>
        </p:spPr>
        <p:txBody>
          <a:bodyPr wrap="square" rtlCol="0" anchor="t"/>
          <a:lstStyle/>
          <a:p>
            <a:pPr marL="0" indent="0">
              <a:lnSpc>
                <a:spcPts val="3037"/>
              </a:lnSpc>
              <a:buNone/>
            </a:pPr>
            <a:r>
              <a:rPr lang="en-US" sz="1898" dirty="0">
                <a:solidFill>
                  <a:srgbClr val="272525"/>
                </a:solidFill>
                <a:latin typeface="Inter" pitchFamily="34" charset="0"/>
                <a:ea typeface="Inter" pitchFamily="34" charset="-122"/>
                <a:cs typeface="Inter" pitchFamily="34" charset="-120"/>
              </a:rPr>
              <a:t>The primary objective is to analyze trends in post popularity, user engagement, and content types on Hacker News.</a:t>
            </a:r>
            <a:endParaRPr lang="en-US" sz="1898" dirty="0"/>
          </a:p>
        </p:txBody>
      </p:sp>
      <p:sp>
        <p:nvSpPr>
          <p:cNvPr id="10" name="Shape 6"/>
          <p:cNvSpPr/>
          <p:nvPr/>
        </p:nvSpPr>
        <p:spPr>
          <a:xfrm>
            <a:off x="5238393" y="5100042"/>
            <a:ext cx="542330" cy="542330"/>
          </a:xfrm>
          <a:prstGeom prst="roundRect">
            <a:avLst>
              <a:gd name="adj" fmla="val 18670"/>
            </a:avLst>
          </a:prstGeom>
          <a:solidFill>
            <a:srgbClr val="CCEEFF"/>
          </a:solidFill>
          <a:ln w="7620">
            <a:solidFill>
              <a:srgbClr val="B2D4E5"/>
            </a:solidFill>
            <a:prstDash val="solid"/>
          </a:ln>
        </p:spPr>
      </p:sp>
      <p:sp>
        <p:nvSpPr>
          <p:cNvPr id="11" name="Text 7"/>
          <p:cNvSpPr/>
          <p:nvPr/>
        </p:nvSpPr>
        <p:spPr>
          <a:xfrm>
            <a:off x="5401866" y="5181362"/>
            <a:ext cx="215384" cy="379690"/>
          </a:xfrm>
          <a:prstGeom prst="rect">
            <a:avLst/>
          </a:prstGeom>
          <a:noFill/>
          <a:ln/>
        </p:spPr>
        <p:txBody>
          <a:bodyPr wrap="none" rtlCol="0" anchor="t"/>
          <a:lstStyle/>
          <a:p>
            <a:pPr marL="0" indent="0" algn="ctr">
              <a:lnSpc>
                <a:spcPts val="2990"/>
              </a:lnSpc>
              <a:buNone/>
            </a:pPr>
            <a:r>
              <a:rPr lang="en-US" sz="2990" b="1" dirty="0">
                <a:solidFill>
                  <a:srgbClr val="272525"/>
                </a:solidFill>
                <a:latin typeface="Petrona" pitchFamily="34" charset="0"/>
                <a:ea typeface="Petrona" pitchFamily="34" charset="-122"/>
                <a:cs typeface="Petrona" pitchFamily="34" charset="-120"/>
              </a:rPr>
              <a:t>2</a:t>
            </a:r>
            <a:endParaRPr lang="en-US" sz="2990" dirty="0"/>
          </a:p>
        </p:txBody>
      </p:sp>
      <p:sp>
        <p:nvSpPr>
          <p:cNvPr id="12" name="Text 8"/>
          <p:cNvSpPr/>
          <p:nvPr/>
        </p:nvSpPr>
        <p:spPr>
          <a:xfrm>
            <a:off x="6021705" y="5100042"/>
            <a:ext cx="3164205" cy="395526"/>
          </a:xfrm>
          <a:prstGeom prst="rect">
            <a:avLst/>
          </a:prstGeom>
          <a:noFill/>
          <a:ln/>
        </p:spPr>
        <p:txBody>
          <a:bodyPr wrap="none" rtlCol="0" anchor="t"/>
          <a:lstStyle/>
          <a:p>
            <a:pPr marL="0" indent="0">
              <a:lnSpc>
                <a:spcPts val="3114"/>
              </a:lnSpc>
              <a:buNone/>
            </a:pPr>
            <a:r>
              <a:rPr lang="en-US" sz="2492" b="1" dirty="0">
                <a:solidFill>
                  <a:srgbClr val="272525"/>
                </a:solidFill>
                <a:latin typeface="Petrona" pitchFamily="34" charset="0"/>
                <a:ea typeface="Petrona" pitchFamily="34" charset="-122"/>
                <a:cs typeface="Petrona" pitchFamily="34" charset="-120"/>
              </a:rPr>
              <a:t>Data Overview</a:t>
            </a:r>
            <a:endParaRPr lang="en-US" sz="2492" dirty="0"/>
          </a:p>
        </p:txBody>
      </p:sp>
      <p:sp>
        <p:nvSpPr>
          <p:cNvPr id="13" name="Text 9"/>
          <p:cNvSpPr/>
          <p:nvPr/>
        </p:nvSpPr>
        <p:spPr>
          <a:xfrm>
            <a:off x="6021705" y="5640110"/>
            <a:ext cx="3370421" cy="1928813"/>
          </a:xfrm>
          <a:prstGeom prst="rect">
            <a:avLst/>
          </a:prstGeom>
          <a:noFill/>
          <a:ln/>
        </p:spPr>
        <p:txBody>
          <a:bodyPr wrap="square" rtlCol="0" anchor="t"/>
          <a:lstStyle/>
          <a:p>
            <a:pPr marL="0" indent="0">
              <a:lnSpc>
                <a:spcPts val="3037"/>
              </a:lnSpc>
              <a:buNone/>
            </a:pPr>
            <a:r>
              <a:rPr lang="en-US" sz="1898" dirty="0">
                <a:solidFill>
                  <a:srgbClr val="272525"/>
                </a:solidFill>
                <a:latin typeface="Inter" pitchFamily="34" charset="0"/>
                <a:ea typeface="Inter" pitchFamily="34" charset="-122"/>
                <a:cs typeface="Inter" pitchFamily="34" charset="-120"/>
              </a:rPr>
              <a:t>The dataset comprises 3.5 million entries, encompassing post titles, scores, comments, post types, and timestamps.</a:t>
            </a:r>
            <a:endParaRPr lang="en-US" sz="1898" dirty="0"/>
          </a:p>
        </p:txBody>
      </p:sp>
      <p:sp>
        <p:nvSpPr>
          <p:cNvPr id="14" name="Shape 10"/>
          <p:cNvSpPr/>
          <p:nvPr/>
        </p:nvSpPr>
        <p:spPr>
          <a:xfrm>
            <a:off x="9633109" y="5100042"/>
            <a:ext cx="542330" cy="542330"/>
          </a:xfrm>
          <a:prstGeom prst="roundRect">
            <a:avLst>
              <a:gd name="adj" fmla="val 18670"/>
            </a:avLst>
          </a:prstGeom>
          <a:solidFill>
            <a:srgbClr val="CCEEFF"/>
          </a:solidFill>
          <a:ln w="7620">
            <a:solidFill>
              <a:srgbClr val="B2D4E5"/>
            </a:solidFill>
            <a:prstDash val="solid"/>
          </a:ln>
        </p:spPr>
      </p:sp>
      <p:sp>
        <p:nvSpPr>
          <p:cNvPr id="15" name="Text 11"/>
          <p:cNvSpPr/>
          <p:nvPr/>
        </p:nvSpPr>
        <p:spPr>
          <a:xfrm>
            <a:off x="9796820" y="5181362"/>
            <a:ext cx="214908" cy="379690"/>
          </a:xfrm>
          <a:prstGeom prst="rect">
            <a:avLst/>
          </a:prstGeom>
          <a:noFill/>
          <a:ln/>
        </p:spPr>
        <p:txBody>
          <a:bodyPr wrap="none" rtlCol="0" anchor="t"/>
          <a:lstStyle/>
          <a:p>
            <a:pPr marL="0" indent="0" algn="ctr">
              <a:lnSpc>
                <a:spcPts val="2990"/>
              </a:lnSpc>
              <a:buNone/>
            </a:pPr>
            <a:r>
              <a:rPr lang="en-US" sz="2990" b="1" dirty="0">
                <a:solidFill>
                  <a:srgbClr val="272525"/>
                </a:solidFill>
                <a:latin typeface="Petrona" pitchFamily="34" charset="0"/>
                <a:ea typeface="Petrona" pitchFamily="34" charset="-122"/>
                <a:cs typeface="Petrona" pitchFamily="34" charset="-120"/>
              </a:rPr>
              <a:t>3</a:t>
            </a:r>
            <a:endParaRPr lang="en-US" sz="2990" dirty="0"/>
          </a:p>
        </p:txBody>
      </p:sp>
      <p:sp>
        <p:nvSpPr>
          <p:cNvPr id="16" name="Text 12"/>
          <p:cNvSpPr/>
          <p:nvPr/>
        </p:nvSpPr>
        <p:spPr>
          <a:xfrm>
            <a:off x="10416421" y="5100042"/>
            <a:ext cx="3164205" cy="395526"/>
          </a:xfrm>
          <a:prstGeom prst="rect">
            <a:avLst/>
          </a:prstGeom>
          <a:noFill/>
          <a:ln/>
        </p:spPr>
        <p:txBody>
          <a:bodyPr wrap="none" rtlCol="0" anchor="t"/>
          <a:lstStyle/>
          <a:p>
            <a:pPr marL="0" indent="0">
              <a:lnSpc>
                <a:spcPts val="3114"/>
              </a:lnSpc>
              <a:buNone/>
            </a:pPr>
            <a:r>
              <a:rPr lang="en-US" sz="2492" b="1" dirty="0">
                <a:solidFill>
                  <a:srgbClr val="272525"/>
                </a:solidFill>
                <a:latin typeface="Petrona" pitchFamily="34" charset="0"/>
                <a:ea typeface="Petrona" pitchFamily="34" charset="-122"/>
                <a:cs typeface="Petrona" pitchFamily="34" charset="-120"/>
              </a:rPr>
              <a:t>Methodology</a:t>
            </a:r>
            <a:endParaRPr lang="en-US" sz="2492" dirty="0"/>
          </a:p>
        </p:txBody>
      </p:sp>
      <p:sp>
        <p:nvSpPr>
          <p:cNvPr id="17" name="Text 13"/>
          <p:cNvSpPr/>
          <p:nvPr/>
        </p:nvSpPr>
        <p:spPr>
          <a:xfrm>
            <a:off x="10416421" y="5640110"/>
            <a:ext cx="3370421" cy="1543050"/>
          </a:xfrm>
          <a:prstGeom prst="rect">
            <a:avLst/>
          </a:prstGeom>
          <a:noFill/>
          <a:ln/>
        </p:spPr>
        <p:txBody>
          <a:bodyPr wrap="square" rtlCol="0" anchor="t"/>
          <a:lstStyle/>
          <a:p>
            <a:pPr marL="0" indent="0">
              <a:lnSpc>
                <a:spcPts val="3037"/>
              </a:lnSpc>
              <a:buNone/>
            </a:pPr>
            <a:r>
              <a:rPr lang="en-US" sz="1898" dirty="0">
                <a:solidFill>
                  <a:srgbClr val="272525"/>
                </a:solidFill>
                <a:latin typeface="Inter" pitchFamily="34" charset="0"/>
                <a:ea typeface="Inter" pitchFamily="34" charset="-122"/>
                <a:cs typeface="Inter" pitchFamily="34" charset="-120"/>
              </a:rPr>
              <a:t>Our methodology involves data cleaning, text analysis, and temporal analysis to extract meaningful insights.</a:t>
            </a:r>
            <a:endParaRPr lang="en-US" sz="1898"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864037" y="927140"/>
            <a:ext cx="7519511" cy="809982"/>
          </a:xfrm>
          <a:prstGeom prst="rect">
            <a:avLst/>
          </a:prstGeom>
          <a:noFill/>
          <a:ln/>
        </p:spPr>
        <p:txBody>
          <a:bodyPr wrap="none" rtlCol="0" anchor="t"/>
          <a:lstStyle/>
          <a:p>
            <a:pPr marL="0" indent="0">
              <a:lnSpc>
                <a:spcPts val="6379"/>
              </a:lnSpc>
              <a:buNone/>
            </a:pPr>
            <a:r>
              <a:rPr lang="en-US" sz="5103" b="1" dirty="0">
                <a:solidFill>
                  <a:srgbClr val="000000"/>
                </a:solidFill>
                <a:latin typeface="Petrona" pitchFamily="34" charset="0"/>
                <a:ea typeface="Petrona" pitchFamily="34" charset="-122"/>
                <a:cs typeface="Petrona" pitchFamily="34" charset="-120"/>
              </a:rPr>
              <a:t>Word Cloud of Post Titles</a:t>
            </a:r>
            <a:endParaRPr lang="en-US" sz="5103" dirty="0"/>
          </a:p>
        </p:txBody>
      </p:sp>
      <p:sp>
        <p:nvSpPr>
          <p:cNvPr id="6" name="Text 2"/>
          <p:cNvSpPr/>
          <p:nvPr/>
        </p:nvSpPr>
        <p:spPr>
          <a:xfrm>
            <a:off x="864037" y="6354128"/>
            <a:ext cx="3240405" cy="405051"/>
          </a:xfrm>
          <a:prstGeom prst="rect">
            <a:avLst/>
          </a:prstGeom>
          <a:noFill/>
          <a:ln/>
        </p:spPr>
        <p:txBody>
          <a:bodyPr wrap="none" rtlCol="0" anchor="t"/>
          <a:lstStyle/>
          <a:p>
            <a:pPr marL="0" indent="0" algn="l">
              <a:lnSpc>
                <a:spcPts val="3189"/>
              </a:lnSpc>
              <a:buNone/>
            </a:pPr>
            <a:r>
              <a:rPr lang="en-US" sz="2552" b="1" dirty="0">
                <a:solidFill>
                  <a:srgbClr val="272525"/>
                </a:solidFill>
                <a:latin typeface="Petrona" pitchFamily="34" charset="0"/>
                <a:ea typeface="Petrona" pitchFamily="34" charset="-122"/>
                <a:cs typeface="Petrona" pitchFamily="34" charset="-120"/>
              </a:rPr>
              <a:t>Key Findings</a:t>
            </a:r>
            <a:endParaRPr lang="en-US" sz="2552" dirty="0"/>
          </a:p>
        </p:txBody>
      </p:sp>
      <p:sp>
        <p:nvSpPr>
          <p:cNvPr id="7" name="Text 3"/>
          <p:cNvSpPr/>
          <p:nvPr/>
        </p:nvSpPr>
        <p:spPr>
          <a:xfrm>
            <a:off x="864037" y="6907292"/>
            <a:ext cx="12902327" cy="395049"/>
          </a:xfrm>
          <a:prstGeom prst="rect">
            <a:avLst/>
          </a:prstGeom>
          <a:noFill/>
          <a:ln/>
        </p:spPr>
        <p:txBody>
          <a:bodyPr wrap="none" rtlCol="0" anchor="t"/>
          <a:lstStyle/>
          <a:p>
            <a:pPr marL="0" indent="0" algn="l">
              <a:lnSpc>
                <a:spcPts val="3110"/>
              </a:lnSpc>
              <a:buNone/>
            </a:pPr>
            <a:r>
              <a:rPr lang="en-US" sz="1944" dirty="0">
                <a:solidFill>
                  <a:srgbClr val="272525"/>
                </a:solidFill>
                <a:latin typeface="Inter" pitchFamily="34" charset="0"/>
                <a:ea typeface="Inter" pitchFamily="34" charset="-122"/>
                <a:cs typeface="Inter" pitchFamily="34" charset="-120"/>
              </a:rPr>
              <a:t>The word cloud reveals common themes and trending topics in post titles.</a:t>
            </a:r>
            <a:endParaRPr lang="en-US" sz="1944" dirty="0"/>
          </a:p>
        </p:txBody>
      </p:sp>
      <p:pic>
        <p:nvPicPr>
          <p:cNvPr id="10" name="Picture 9">
            <a:extLst>
              <a:ext uri="{FF2B5EF4-FFF2-40B4-BE49-F238E27FC236}">
                <a16:creationId xmlns:a16="http://schemas.microsoft.com/office/drawing/2014/main" id="{3E86CFAA-44E4-78B2-2752-9FB1A6BE37F0}"/>
              </a:ext>
            </a:extLst>
          </p:cNvPr>
          <p:cNvPicPr>
            <a:picLocks noChangeAspect="1"/>
          </p:cNvPicPr>
          <p:nvPr/>
        </p:nvPicPr>
        <p:blipFill>
          <a:blip r:embed="rId4"/>
          <a:stretch>
            <a:fillRect/>
          </a:stretch>
        </p:blipFill>
        <p:spPr>
          <a:xfrm>
            <a:off x="864038" y="1824202"/>
            <a:ext cx="8196836" cy="415583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864037" y="927140"/>
            <a:ext cx="9742289" cy="809982"/>
          </a:xfrm>
          <a:prstGeom prst="rect">
            <a:avLst/>
          </a:prstGeom>
          <a:noFill/>
          <a:ln/>
        </p:spPr>
        <p:txBody>
          <a:bodyPr wrap="none" rtlCol="0" anchor="t"/>
          <a:lstStyle/>
          <a:p>
            <a:pPr marL="0" indent="0">
              <a:lnSpc>
                <a:spcPts val="6379"/>
              </a:lnSpc>
              <a:buNone/>
            </a:pPr>
            <a:r>
              <a:rPr lang="en-US" sz="5103" b="1" dirty="0">
                <a:solidFill>
                  <a:srgbClr val="000000"/>
                </a:solidFill>
                <a:latin typeface="Petrona" pitchFamily="34" charset="0"/>
                <a:ea typeface="Petrona" pitchFamily="34" charset="-122"/>
                <a:cs typeface="Petrona" pitchFamily="34" charset="-120"/>
              </a:rPr>
              <a:t>Sentiment Analysis of Post Titles</a:t>
            </a:r>
            <a:endParaRPr lang="en-US" sz="5103" dirty="0"/>
          </a:p>
        </p:txBody>
      </p:sp>
      <p:sp>
        <p:nvSpPr>
          <p:cNvPr id="6" name="Text 2"/>
          <p:cNvSpPr/>
          <p:nvPr/>
        </p:nvSpPr>
        <p:spPr>
          <a:xfrm>
            <a:off x="864037" y="6354128"/>
            <a:ext cx="3240405" cy="405051"/>
          </a:xfrm>
          <a:prstGeom prst="rect">
            <a:avLst/>
          </a:prstGeom>
          <a:noFill/>
          <a:ln/>
        </p:spPr>
        <p:txBody>
          <a:bodyPr wrap="none" rtlCol="0" anchor="t"/>
          <a:lstStyle/>
          <a:p>
            <a:pPr marL="0" indent="0" algn="l">
              <a:lnSpc>
                <a:spcPts val="3189"/>
              </a:lnSpc>
              <a:buNone/>
            </a:pPr>
            <a:r>
              <a:rPr lang="en-US" sz="2552" b="1" dirty="0">
                <a:solidFill>
                  <a:srgbClr val="272525"/>
                </a:solidFill>
                <a:latin typeface="Petrona" pitchFamily="34" charset="0"/>
                <a:ea typeface="Petrona" pitchFamily="34" charset="-122"/>
                <a:cs typeface="Petrona" pitchFamily="34" charset="-120"/>
              </a:rPr>
              <a:t>Key Findings</a:t>
            </a:r>
            <a:endParaRPr lang="en-US" sz="2552" dirty="0"/>
          </a:p>
        </p:txBody>
      </p:sp>
      <p:sp>
        <p:nvSpPr>
          <p:cNvPr id="7" name="Text 3"/>
          <p:cNvSpPr/>
          <p:nvPr/>
        </p:nvSpPr>
        <p:spPr>
          <a:xfrm>
            <a:off x="864037" y="6907292"/>
            <a:ext cx="12902327" cy="395049"/>
          </a:xfrm>
          <a:prstGeom prst="rect">
            <a:avLst/>
          </a:prstGeom>
          <a:noFill/>
          <a:ln/>
        </p:spPr>
        <p:txBody>
          <a:bodyPr wrap="none" rtlCol="0" anchor="t"/>
          <a:lstStyle/>
          <a:p>
            <a:pPr marL="0" indent="0" algn="l">
              <a:lnSpc>
                <a:spcPts val="3110"/>
              </a:lnSpc>
              <a:buNone/>
            </a:pPr>
            <a:r>
              <a:rPr lang="en-US" sz="1944" dirty="0">
                <a:solidFill>
                  <a:srgbClr val="272525"/>
                </a:solidFill>
                <a:latin typeface="Inter" pitchFamily="34" charset="0"/>
                <a:ea typeface="Inter" pitchFamily="34" charset="-122"/>
                <a:cs typeface="Inter" pitchFamily="34" charset="-120"/>
              </a:rPr>
              <a:t>Sentiment analysis reveals that most post titles exhibit a neutral sentiment, with a sharp peak around zero.</a:t>
            </a:r>
            <a:endParaRPr lang="en-US" sz="1944" dirty="0"/>
          </a:p>
        </p:txBody>
      </p:sp>
      <p:pic>
        <p:nvPicPr>
          <p:cNvPr id="10" name="Picture 9">
            <a:extLst>
              <a:ext uri="{FF2B5EF4-FFF2-40B4-BE49-F238E27FC236}">
                <a16:creationId xmlns:a16="http://schemas.microsoft.com/office/drawing/2014/main" id="{1AB73476-4323-B9EE-B3D6-DA5E8F50C8A0}"/>
              </a:ext>
            </a:extLst>
          </p:cNvPr>
          <p:cNvPicPr>
            <a:picLocks noChangeAspect="1"/>
          </p:cNvPicPr>
          <p:nvPr/>
        </p:nvPicPr>
        <p:blipFill>
          <a:blip r:embed="rId4"/>
          <a:stretch>
            <a:fillRect/>
          </a:stretch>
        </p:blipFill>
        <p:spPr>
          <a:xfrm>
            <a:off x="864038" y="2088573"/>
            <a:ext cx="7375953" cy="40420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14630400" cy="2526863"/>
          </a:xfrm>
          <a:prstGeom prst="rect">
            <a:avLst/>
          </a:prstGeom>
        </p:spPr>
      </p:pic>
      <p:sp>
        <p:nvSpPr>
          <p:cNvPr id="5" name="Text 1"/>
          <p:cNvSpPr/>
          <p:nvPr/>
        </p:nvSpPr>
        <p:spPr>
          <a:xfrm>
            <a:off x="1793915" y="3083838"/>
            <a:ext cx="11042571" cy="1326594"/>
          </a:xfrm>
          <a:prstGeom prst="rect">
            <a:avLst/>
          </a:prstGeom>
          <a:noFill/>
          <a:ln/>
        </p:spPr>
        <p:txBody>
          <a:bodyPr wrap="square" rtlCol="0" anchor="t"/>
          <a:lstStyle/>
          <a:p>
            <a:pPr marL="0" indent="0">
              <a:lnSpc>
                <a:spcPts val="5223"/>
              </a:lnSpc>
              <a:buNone/>
            </a:pPr>
            <a:r>
              <a:rPr lang="en-US" sz="4178" b="1" dirty="0">
                <a:solidFill>
                  <a:srgbClr val="000000"/>
                </a:solidFill>
                <a:latin typeface="Petrona" pitchFamily="34" charset="0"/>
                <a:ea typeface="Petrona" pitchFamily="34" charset="-122"/>
                <a:cs typeface="Petrona" pitchFamily="34" charset="-120"/>
              </a:rPr>
              <a:t>Temporal Trends - Monthly Average Comments</a:t>
            </a:r>
            <a:endParaRPr lang="en-US" sz="4178" dirty="0"/>
          </a:p>
        </p:txBody>
      </p:sp>
      <p:sp>
        <p:nvSpPr>
          <p:cNvPr id="6" name="Shape 2"/>
          <p:cNvSpPr/>
          <p:nvPr/>
        </p:nvSpPr>
        <p:spPr>
          <a:xfrm>
            <a:off x="1793915" y="5016698"/>
            <a:ext cx="11042571" cy="22860"/>
          </a:xfrm>
          <a:prstGeom prst="roundRect">
            <a:avLst>
              <a:gd name="adj" fmla="val 371409"/>
            </a:avLst>
          </a:prstGeom>
          <a:solidFill>
            <a:srgbClr val="B2D4E5"/>
          </a:solidFill>
          <a:ln/>
        </p:spPr>
      </p:sp>
      <p:sp>
        <p:nvSpPr>
          <p:cNvPr id="7" name="Shape 3"/>
          <p:cNvSpPr/>
          <p:nvPr/>
        </p:nvSpPr>
        <p:spPr>
          <a:xfrm>
            <a:off x="4492585" y="5016698"/>
            <a:ext cx="22860" cy="707469"/>
          </a:xfrm>
          <a:prstGeom prst="roundRect">
            <a:avLst>
              <a:gd name="adj" fmla="val 371409"/>
            </a:avLst>
          </a:prstGeom>
          <a:solidFill>
            <a:srgbClr val="B2D4E5"/>
          </a:solidFill>
          <a:ln/>
        </p:spPr>
      </p:sp>
      <p:sp>
        <p:nvSpPr>
          <p:cNvPr id="8" name="Shape 4"/>
          <p:cNvSpPr/>
          <p:nvPr/>
        </p:nvSpPr>
        <p:spPr>
          <a:xfrm>
            <a:off x="4276606" y="4789289"/>
            <a:ext cx="454819" cy="454819"/>
          </a:xfrm>
          <a:prstGeom prst="roundRect">
            <a:avLst>
              <a:gd name="adj" fmla="val 18668"/>
            </a:avLst>
          </a:prstGeom>
          <a:solidFill>
            <a:srgbClr val="CCEEFF"/>
          </a:solidFill>
          <a:ln w="7620">
            <a:solidFill>
              <a:srgbClr val="B2D4E5"/>
            </a:solidFill>
            <a:prstDash val="solid"/>
          </a:ln>
        </p:spPr>
      </p:sp>
      <p:sp>
        <p:nvSpPr>
          <p:cNvPr id="9" name="Text 5"/>
          <p:cNvSpPr/>
          <p:nvPr/>
        </p:nvSpPr>
        <p:spPr>
          <a:xfrm>
            <a:off x="4435793" y="4857512"/>
            <a:ext cx="136327" cy="318373"/>
          </a:xfrm>
          <a:prstGeom prst="rect">
            <a:avLst/>
          </a:prstGeom>
          <a:noFill/>
          <a:ln/>
        </p:spPr>
        <p:txBody>
          <a:bodyPr wrap="none" rtlCol="0" anchor="t"/>
          <a:lstStyle/>
          <a:p>
            <a:pPr marL="0" indent="0" algn="ctr">
              <a:lnSpc>
                <a:spcPts val="2507"/>
              </a:lnSpc>
              <a:buNone/>
            </a:pPr>
            <a:r>
              <a:rPr lang="en-US" sz="2507" b="1" dirty="0">
                <a:solidFill>
                  <a:srgbClr val="272525"/>
                </a:solidFill>
                <a:latin typeface="Petrona" pitchFamily="34" charset="0"/>
                <a:ea typeface="Petrona" pitchFamily="34" charset="-122"/>
                <a:cs typeface="Petrona" pitchFamily="34" charset="-120"/>
              </a:rPr>
              <a:t>1</a:t>
            </a:r>
            <a:endParaRPr lang="en-US" sz="2507" dirty="0"/>
          </a:p>
        </p:txBody>
      </p:sp>
      <p:sp>
        <p:nvSpPr>
          <p:cNvPr id="10" name="Text 6"/>
          <p:cNvSpPr/>
          <p:nvPr/>
        </p:nvSpPr>
        <p:spPr>
          <a:xfrm>
            <a:off x="3177421" y="5926336"/>
            <a:ext cx="2653189" cy="331589"/>
          </a:xfrm>
          <a:prstGeom prst="rect">
            <a:avLst/>
          </a:prstGeom>
          <a:noFill/>
          <a:ln/>
        </p:spPr>
        <p:txBody>
          <a:bodyPr wrap="none" rtlCol="0" anchor="t"/>
          <a:lstStyle/>
          <a:p>
            <a:pPr marL="0" indent="0" algn="ctr">
              <a:lnSpc>
                <a:spcPts val="2611"/>
              </a:lnSpc>
              <a:buNone/>
            </a:pPr>
            <a:r>
              <a:rPr lang="en-US" sz="2089" b="1" dirty="0">
                <a:solidFill>
                  <a:srgbClr val="272525"/>
                </a:solidFill>
                <a:latin typeface="Petrona" pitchFamily="34" charset="0"/>
                <a:ea typeface="Petrona" pitchFamily="34" charset="-122"/>
                <a:cs typeface="Petrona" pitchFamily="34" charset="-120"/>
              </a:rPr>
              <a:t>Fluctuations</a:t>
            </a:r>
            <a:endParaRPr lang="en-US" sz="2089" dirty="0"/>
          </a:p>
        </p:txBody>
      </p:sp>
      <p:sp>
        <p:nvSpPr>
          <p:cNvPr id="11" name="Text 7"/>
          <p:cNvSpPr/>
          <p:nvPr/>
        </p:nvSpPr>
        <p:spPr>
          <a:xfrm>
            <a:off x="1995964" y="6379131"/>
            <a:ext cx="5016103" cy="970121"/>
          </a:xfrm>
          <a:prstGeom prst="rect">
            <a:avLst/>
          </a:prstGeom>
          <a:noFill/>
          <a:ln/>
        </p:spPr>
        <p:txBody>
          <a:bodyPr wrap="square" rtlCol="0" anchor="t"/>
          <a:lstStyle/>
          <a:p>
            <a:pPr marL="0" indent="0" algn="ctr">
              <a:lnSpc>
                <a:spcPts val="2547"/>
              </a:lnSpc>
              <a:buNone/>
            </a:pPr>
            <a:r>
              <a:rPr lang="en-US" sz="1592" dirty="0">
                <a:solidFill>
                  <a:srgbClr val="272525"/>
                </a:solidFill>
                <a:latin typeface="Inter" pitchFamily="34" charset="0"/>
                <a:ea typeface="Inter" pitchFamily="34" charset="-122"/>
                <a:cs typeface="Inter" pitchFamily="34" charset="-120"/>
              </a:rPr>
              <a:t>The line chart reveals noticeable monthly variations in comment counts, indicating fluctuations in user engagement.</a:t>
            </a:r>
            <a:endParaRPr lang="en-US" sz="1592" dirty="0"/>
          </a:p>
        </p:txBody>
      </p:sp>
      <p:sp>
        <p:nvSpPr>
          <p:cNvPr id="12" name="Shape 8"/>
          <p:cNvSpPr/>
          <p:nvPr/>
        </p:nvSpPr>
        <p:spPr>
          <a:xfrm>
            <a:off x="10114836" y="5016698"/>
            <a:ext cx="22860" cy="707469"/>
          </a:xfrm>
          <a:prstGeom prst="roundRect">
            <a:avLst>
              <a:gd name="adj" fmla="val 371409"/>
            </a:avLst>
          </a:prstGeom>
          <a:solidFill>
            <a:srgbClr val="B2D4E5"/>
          </a:solidFill>
          <a:ln/>
        </p:spPr>
      </p:sp>
      <p:sp>
        <p:nvSpPr>
          <p:cNvPr id="13" name="Shape 9"/>
          <p:cNvSpPr/>
          <p:nvPr/>
        </p:nvSpPr>
        <p:spPr>
          <a:xfrm>
            <a:off x="9898856" y="4789289"/>
            <a:ext cx="454819" cy="454819"/>
          </a:xfrm>
          <a:prstGeom prst="roundRect">
            <a:avLst>
              <a:gd name="adj" fmla="val 18668"/>
            </a:avLst>
          </a:prstGeom>
          <a:solidFill>
            <a:srgbClr val="CCEEFF"/>
          </a:solidFill>
          <a:ln w="7620">
            <a:solidFill>
              <a:srgbClr val="B2D4E5"/>
            </a:solidFill>
            <a:prstDash val="solid"/>
          </a:ln>
        </p:spPr>
      </p:sp>
      <p:sp>
        <p:nvSpPr>
          <p:cNvPr id="14" name="Text 10"/>
          <p:cNvSpPr/>
          <p:nvPr/>
        </p:nvSpPr>
        <p:spPr>
          <a:xfrm>
            <a:off x="10036016" y="4857512"/>
            <a:ext cx="180499" cy="318373"/>
          </a:xfrm>
          <a:prstGeom prst="rect">
            <a:avLst/>
          </a:prstGeom>
          <a:noFill/>
          <a:ln/>
        </p:spPr>
        <p:txBody>
          <a:bodyPr wrap="none" rtlCol="0" anchor="t"/>
          <a:lstStyle/>
          <a:p>
            <a:pPr marL="0" indent="0" algn="ctr">
              <a:lnSpc>
                <a:spcPts val="2507"/>
              </a:lnSpc>
              <a:buNone/>
            </a:pPr>
            <a:r>
              <a:rPr lang="en-US" sz="2507" b="1" dirty="0">
                <a:solidFill>
                  <a:srgbClr val="272525"/>
                </a:solidFill>
                <a:latin typeface="Petrona" pitchFamily="34" charset="0"/>
                <a:ea typeface="Petrona" pitchFamily="34" charset="-122"/>
                <a:cs typeface="Petrona" pitchFamily="34" charset="-120"/>
              </a:rPr>
              <a:t>2</a:t>
            </a:r>
            <a:endParaRPr lang="en-US" sz="2507" dirty="0"/>
          </a:p>
        </p:txBody>
      </p:sp>
      <p:sp>
        <p:nvSpPr>
          <p:cNvPr id="15" name="Text 11"/>
          <p:cNvSpPr/>
          <p:nvPr/>
        </p:nvSpPr>
        <p:spPr>
          <a:xfrm>
            <a:off x="8799671" y="5926336"/>
            <a:ext cx="2653189" cy="331589"/>
          </a:xfrm>
          <a:prstGeom prst="rect">
            <a:avLst/>
          </a:prstGeom>
          <a:noFill/>
          <a:ln/>
        </p:spPr>
        <p:txBody>
          <a:bodyPr wrap="none" rtlCol="0" anchor="t"/>
          <a:lstStyle/>
          <a:p>
            <a:pPr marL="0" indent="0" algn="ctr">
              <a:lnSpc>
                <a:spcPts val="2611"/>
              </a:lnSpc>
              <a:buNone/>
            </a:pPr>
            <a:r>
              <a:rPr lang="en-US" sz="2089" b="1" dirty="0">
                <a:solidFill>
                  <a:srgbClr val="272525"/>
                </a:solidFill>
                <a:latin typeface="Petrona" pitchFamily="34" charset="0"/>
                <a:ea typeface="Petrona" pitchFamily="34" charset="-122"/>
                <a:cs typeface="Petrona" pitchFamily="34" charset="-120"/>
              </a:rPr>
              <a:t>Rolling Average</a:t>
            </a:r>
            <a:endParaRPr lang="en-US" sz="2089" dirty="0"/>
          </a:p>
        </p:txBody>
      </p:sp>
      <p:sp>
        <p:nvSpPr>
          <p:cNvPr id="16" name="Text 12"/>
          <p:cNvSpPr/>
          <p:nvPr/>
        </p:nvSpPr>
        <p:spPr>
          <a:xfrm>
            <a:off x="7618214" y="6379131"/>
            <a:ext cx="5016222" cy="1293495"/>
          </a:xfrm>
          <a:prstGeom prst="rect">
            <a:avLst/>
          </a:prstGeom>
          <a:noFill/>
          <a:ln/>
        </p:spPr>
        <p:txBody>
          <a:bodyPr wrap="square" rtlCol="0" anchor="t"/>
          <a:lstStyle/>
          <a:p>
            <a:pPr marL="0" indent="0" algn="ctr">
              <a:lnSpc>
                <a:spcPts val="2547"/>
              </a:lnSpc>
              <a:buNone/>
            </a:pPr>
            <a:r>
              <a:rPr lang="en-US" sz="1592" dirty="0">
                <a:solidFill>
                  <a:srgbClr val="272525"/>
                </a:solidFill>
                <a:latin typeface="Inter" pitchFamily="34" charset="0"/>
                <a:ea typeface="Inter" pitchFamily="34" charset="-122"/>
                <a:cs typeface="Inter" pitchFamily="34" charset="-120"/>
              </a:rPr>
              <a:t>The 6-month rolling average highlights a relatively stable long-term trend with periodic spikes, suggesting consistent overall engagement despite short-term fluctuations.</a:t>
            </a:r>
            <a:endParaRPr lang="en-US" sz="1592" dirty="0"/>
          </a:p>
        </p:txBody>
      </p:sp>
      <p:pic>
        <p:nvPicPr>
          <p:cNvPr id="19" name="Picture 18">
            <a:extLst>
              <a:ext uri="{FF2B5EF4-FFF2-40B4-BE49-F238E27FC236}">
                <a16:creationId xmlns:a16="http://schemas.microsoft.com/office/drawing/2014/main" id="{2A9B983E-1683-7052-039F-3370914BE523}"/>
              </a:ext>
            </a:extLst>
          </p:cNvPr>
          <p:cNvPicPr>
            <a:picLocks noChangeAspect="1"/>
          </p:cNvPicPr>
          <p:nvPr/>
        </p:nvPicPr>
        <p:blipFill>
          <a:blip r:embed="rId5"/>
          <a:stretch>
            <a:fillRect/>
          </a:stretch>
        </p:blipFill>
        <p:spPr>
          <a:xfrm>
            <a:off x="0" y="-16268"/>
            <a:ext cx="14630400" cy="310010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down)">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67358" y="1314569"/>
            <a:ext cx="7609284" cy="1438751"/>
          </a:xfrm>
          <a:prstGeom prst="rect">
            <a:avLst/>
          </a:prstGeom>
          <a:noFill/>
          <a:ln/>
        </p:spPr>
        <p:txBody>
          <a:bodyPr wrap="square" rtlCol="0" anchor="t"/>
          <a:lstStyle/>
          <a:p>
            <a:pPr marL="0" indent="0">
              <a:lnSpc>
                <a:spcPts val="5665"/>
              </a:lnSpc>
              <a:buNone/>
            </a:pPr>
            <a:r>
              <a:rPr lang="en-US" sz="4532" b="1" dirty="0">
                <a:solidFill>
                  <a:srgbClr val="000000"/>
                </a:solidFill>
                <a:latin typeface="Petrona" pitchFamily="34" charset="0"/>
                <a:ea typeface="Petrona" pitchFamily="34" charset="-122"/>
                <a:cs typeface="Petrona" pitchFamily="34" charset="-120"/>
              </a:rPr>
              <a:t>Temporal Trends - Monthly Average Post Scores</a:t>
            </a:r>
            <a:endParaRPr lang="en-US" sz="4532" dirty="0"/>
          </a:p>
        </p:txBody>
      </p:sp>
      <p:sp>
        <p:nvSpPr>
          <p:cNvPr id="6" name="Shape 2"/>
          <p:cNvSpPr/>
          <p:nvPr/>
        </p:nvSpPr>
        <p:spPr>
          <a:xfrm>
            <a:off x="1080968" y="3082171"/>
            <a:ext cx="30480" cy="3832860"/>
          </a:xfrm>
          <a:prstGeom prst="roundRect">
            <a:avLst>
              <a:gd name="adj" fmla="val 302151"/>
            </a:avLst>
          </a:prstGeom>
          <a:solidFill>
            <a:srgbClr val="B2D4E5"/>
          </a:solidFill>
          <a:ln/>
        </p:spPr>
      </p:sp>
      <p:sp>
        <p:nvSpPr>
          <p:cNvPr id="7" name="Shape 3"/>
          <p:cNvSpPr/>
          <p:nvPr/>
        </p:nvSpPr>
        <p:spPr>
          <a:xfrm>
            <a:off x="1312366" y="3560088"/>
            <a:ext cx="767358" cy="30480"/>
          </a:xfrm>
          <a:prstGeom prst="roundRect">
            <a:avLst>
              <a:gd name="adj" fmla="val 302151"/>
            </a:avLst>
          </a:prstGeom>
          <a:solidFill>
            <a:srgbClr val="B2D4E5"/>
          </a:solidFill>
          <a:ln/>
        </p:spPr>
      </p:sp>
      <p:sp>
        <p:nvSpPr>
          <p:cNvPr id="8" name="Shape 4"/>
          <p:cNvSpPr/>
          <p:nvPr/>
        </p:nvSpPr>
        <p:spPr>
          <a:xfrm>
            <a:off x="849570" y="3328749"/>
            <a:ext cx="493276" cy="493276"/>
          </a:xfrm>
          <a:prstGeom prst="roundRect">
            <a:avLst>
              <a:gd name="adj" fmla="val 18670"/>
            </a:avLst>
          </a:prstGeom>
          <a:solidFill>
            <a:srgbClr val="CCEEFF"/>
          </a:solidFill>
          <a:ln w="7620">
            <a:solidFill>
              <a:srgbClr val="B2D4E5"/>
            </a:solidFill>
            <a:prstDash val="solid"/>
          </a:ln>
        </p:spPr>
      </p:sp>
      <p:sp>
        <p:nvSpPr>
          <p:cNvPr id="9" name="Text 5"/>
          <p:cNvSpPr/>
          <p:nvPr/>
        </p:nvSpPr>
        <p:spPr>
          <a:xfrm>
            <a:off x="1022211" y="3402687"/>
            <a:ext cx="147876" cy="345400"/>
          </a:xfrm>
          <a:prstGeom prst="rect">
            <a:avLst/>
          </a:prstGeom>
          <a:noFill/>
          <a:ln/>
        </p:spPr>
        <p:txBody>
          <a:bodyPr wrap="none" rtlCol="0" anchor="t"/>
          <a:lstStyle/>
          <a:p>
            <a:pPr marL="0" indent="0" algn="ctr">
              <a:lnSpc>
                <a:spcPts val="2719"/>
              </a:lnSpc>
              <a:buNone/>
            </a:pPr>
            <a:r>
              <a:rPr lang="en-US" sz="2719" b="1" dirty="0">
                <a:solidFill>
                  <a:srgbClr val="272525"/>
                </a:solidFill>
                <a:latin typeface="Petrona" pitchFamily="34" charset="0"/>
                <a:ea typeface="Petrona" pitchFamily="34" charset="-122"/>
                <a:cs typeface="Petrona" pitchFamily="34" charset="-120"/>
              </a:rPr>
              <a:t>1</a:t>
            </a:r>
            <a:endParaRPr lang="en-US" sz="2719" dirty="0"/>
          </a:p>
        </p:txBody>
      </p:sp>
      <p:sp>
        <p:nvSpPr>
          <p:cNvPr id="10" name="Text 6"/>
          <p:cNvSpPr/>
          <p:nvPr/>
        </p:nvSpPr>
        <p:spPr>
          <a:xfrm>
            <a:off x="2302193" y="3301365"/>
            <a:ext cx="2877979" cy="359688"/>
          </a:xfrm>
          <a:prstGeom prst="rect">
            <a:avLst/>
          </a:prstGeom>
          <a:noFill/>
          <a:ln/>
        </p:spPr>
        <p:txBody>
          <a:bodyPr wrap="none" rtlCol="0" anchor="t"/>
          <a:lstStyle/>
          <a:p>
            <a:pPr marL="0" indent="0" algn="l">
              <a:lnSpc>
                <a:spcPts val="2833"/>
              </a:lnSpc>
              <a:buNone/>
            </a:pPr>
            <a:r>
              <a:rPr lang="en-US" sz="2266" b="1" dirty="0">
                <a:solidFill>
                  <a:srgbClr val="272525"/>
                </a:solidFill>
                <a:latin typeface="Petrona" pitchFamily="34" charset="0"/>
                <a:ea typeface="Petrona" pitchFamily="34" charset="-122"/>
                <a:cs typeface="Petrona" pitchFamily="34" charset="-120"/>
              </a:rPr>
              <a:t>Initial Upward Trend</a:t>
            </a:r>
            <a:endParaRPr lang="en-US" sz="2266" dirty="0"/>
          </a:p>
        </p:txBody>
      </p:sp>
      <p:sp>
        <p:nvSpPr>
          <p:cNvPr id="11" name="Text 7"/>
          <p:cNvSpPr/>
          <p:nvPr/>
        </p:nvSpPr>
        <p:spPr>
          <a:xfrm>
            <a:off x="2302193" y="3792617"/>
            <a:ext cx="6074450" cy="701754"/>
          </a:xfrm>
          <a:prstGeom prst="rect">
            <a:avLst/>
          </a:prstGeom>
          <a:noFill/>
          <a:ln/>
        </p:spPr>
        <p:txBody>
          <a:bodyPr wrap="square" rtlCol="0" anchor="t"/>
          <a:lstStyle/>
          <a:p>
            <a:pPr marL="0" indent="0" algn="l">
              <a:lnSpc>
                <a:spcPts val="2763"/>
              </a:lnSpc>
              <a:buNone/>
            </a:pPr>
            <a:r>
              <a:rPr lang="en-US" sz="1727" dirty="0">
                <a:solidFill>
                  <a:srgbClr val="272525"/>
                </a:solidFill>
                <a:latin typeface="Inter" pitchFamily="34" charset="0"/>
                <a:ea typeface="Inter" pitchFamily="34" charset="-122"/>
                <a:cs typeface="Inter" pitchFamily="34" charset="-120"/>
              </a:rPr>
              <a:t>The line chart shows an initial upward trend in post scores, indicating increasing post quality or engagement.</a:t>
            </a:r>
            <a:endParaRPr lang="en-US" sz="1727" dirty="0"/>
          </a:p>
        </p:txBody>
      </p:sp>
      <p:sp>
        <p:nvSpPr>
          <p:cNvPr id="12" name="Shape 8"/>
          <p:cNvSpPr/>
          <p:nvPr/>
        </p:nvSpPr>
        <p:spPr>
          <a:xfrm>
            <a:off x="1312366" y="5410676"/>
            <a:ext cx="767358" cy="30480"/>
          </a:xfrm>
          <a:prstGeom prst="roundRect">
            <a:avLst>
              <a:gd name="adj" fmla="val 302151"/>
            </a:avLst>
          </a:prstGeom>
          <a:solidFill>
            <a:srgbClr val="B2D4E5"/>
          </a:solidFill>
          <a:ln/>
        </p:spPr>
      </p:sp>
      <p:sp>
        <p:nvSpPr>
          <p:cNvPr id="13" name="Shape 9"/>
          <p:cNvSpPr/>
          <p:nvPr/>
        </p:nvSpPr>
        <p:spPr>
          <a:xfrm>
            <a:off x="849570" y="5179338"/>
            <a:ext cx="493276" cy="493276"/>
          </a:xfrm>
          <a:prstGeom prst="roundRect">
            <a:avLst>
              <a:gd name="adj" fmla="val 18670"/>
            </a:avLst>
          </a:prstGeom>
          <a:solidFill>
            <a:srgbClr val="CCEEFF"/>
          </a:solidFill>
          <a:ln w="7620">
            <a:solidFill>
              <a:srgbClr val="B2D4E5"/>
            </a:solidFill>
            <a:prstDash val="solid"/>
          </a:ln>
        </p:spPr>
      </p:sp>
      <p:sp>
        <p:nvSpPr>
          <p:cNvPr id="14" name="Text 10"/>
          <p:cNvSpPr/>
          <p:nvPr/>
        </p:nvSpPr>
        <p:spPr>
          <a:xfrm>
            <a:off x="998280" y="5253276"/>
            <a:ext cx="195858" cy="345400"/>
          </a:xfrm>
          <a:prstGeom prst="rect">
            <a:avLst/>
          </a:prstGeom>
          <a:noFill/>
          <a:ln/>
        </p:spPr>
        <p:txBody>
          <a:bodyPr wrap="none" rtlCol="0" anchor="t"/>
          <a:lstStyle/>
          <a:p>
            <a:pPr marL="0" indent="0" algn="ctr">
              <a:lnSpc>
                <a:spcPts val="2719"/>
              </a:lnSpc>
              <a:buNone/>
            </a:pPr>
            <a:r>
              <a:rPr lang="en-US" sz="2719" b="1" dirty="0">
                <a:solidFill>
                  <a:srgbClr val="272525"/>
                </a:solidFill>
                <a:latin typeface="Petrona" pitchFamily="34" charset="0"/>
                <a:ea typeface="Petrona" pitchFamily="34" charset="-122"/>
                <a:cs typeface="Petrona" pitchFamily="34" charset="-120"/>
              </a:rPr>
              <a:t>2</a:t>
            </a:r>
            <a:endParaRPr lang="en-US" sz="2719" dirty="0"/>
          </a:p>
        </p:txBody>
      </p:sp>
      <p:sp>
        <p:nvSpPr>
          <p:cNvPr id="15" name="Text 11"/>
          <p:cNvSpPr/>
          <p:nvPr/>
        </p:nvSpPr>
        <p:spPr>
          <a:xfrm>
            <a:off x="2302193" y="5151953"/>
            <a:ext cx="3298865" cy="359688"/>
          </a:xfrm>
          <a:prstGeom prst="rect">
            <a:avLst/>
          </a:prstGeom>
          <a:noFill/>
          <a:ln/>
        </p:spPr>
        <p:txBody>
          <a:bodyPr wrap="none" rtlCol="0" anchor="t"/>
          <a:lstStyle/>
          <a:p>
            <a:pPr marL="0" indent="0" algn="l">
              <a:lnSpc>
                <a:spcPts val="2833"/>
              </a:lnSpc>
              <a:buNone/>
            </a:pPr>
            <a:r>
              <a:rPr lang="en-US" sz="2266" b="1" dirty="0">
                <a:solidFill>
                  <a:srgbClr val="272525"/>
                </a:solidFill>
                <a:latin typeface="Petrona" pitchFamily="34" charset="0"/>
                <a:ea typeface="Petrona" pitchFamily="34" charset="-122"/>
                <a:cs typeface="Petrona" pitchFamily="34" charset="-120"/>
              </a:rPr>
              <a:t>Subsequent Stabilization</a:t>
            </a:r>
            <a:endParaRPr lang="en-US" sz="2266" dirty="0"/>
          </a:p>
        </p:txBody>
      </p:sp>
      <p:sp>
        <p:nvSpPr>
          <p:cNvPr id="16" name="Text 12"/>
          <p:cNvSpPr/>
          <p:nvPr/>
        </p:nvSpPr>
        <p:spPr>
          <a:xfrm>
            <a:off x="2302193" y="5643205"/>
            <a:ext cx="6074450" cy="1052632"/>
          </a:xfrm>
          <a:prstGeom prst="rect">
            <a:avLst/>
          </a:prstGeom>
          <a:noFill/>
          <a:ln/>
        </p:spPr>
        <p:txBody>
          <a:bodyPr wrap="square" rtlCol="0" anchor="t"/>
          <a:lstStyle/>
          <a:p>
            <a:pPr marL="0" indent="0" algn="l">
              <a:lnSpc>
                <a:spcPts val="2763"/>
              </a:lnSpc>
              <a:buNone/>
            </a:pPr>
            <a:r>
              <a:rPr lang="en-US" sz="1727" dirty="0">
                <a:solidFill>
                  <a:srgbClr val="272525"/>
                </a:solidFill>
                <a:latin typeface="Inter" pitchFamily="34" charset="0"/>
                <a:ea typeface="Inter" pitchFamily="34" charset="-122"/>
                <a:cs typeface="Inter" pitchFamily="34" charset="-120"/>
              </a:rPr>
              <a:t>Post scores stabilized after an initial rise, with some decline observed, suggesting that post quality or engagement levels may have plateaued.</a:t>
            </a:r>
            <a:endParaRPr lang="en-US" sz="1727" dirty="0"/>
          </a:p>
        </p:txBody>
      </p:sp>
      <p:pic>
        <p:nvPicPr>
          <p:cNvPr id="19" name="Picture 18">
            <a:extLst>
              <a:ext uri="{FF2B5EF4-FFF2-40B4-BE49-F238E27FC236}">
                <a16:creationId xmlns:a16="http://schemas.microsoft.com/office/drawing/2014/main" id="{A35A03AE-559B-5625-5909-091D59047B11}"/>
              </a:ext>
            </a:extLst>
          </p:cNvPr>
          <p:cNvPicPr>
            <a:picLocks noChangeAspect="1"/>
          </p:cNvPicPr>
          <p:nvPr/>
        </p:nvPicPr>
        <p:blipFill>
          <a:blip r:embed="rId5"/>
          <a:stretch>
            <a:fillRect/>
          </a:stretch>
        </p:blipFill>
        <p:spPr>
          <a:xfrm>
            <a:off x="8156864" y="0"/>
            <a:ext cx="6514881" cy="822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txBody>
          <a:bodyPr/>
          <a:lstStyle/>
          <a:p>
            <a:endParaRPr lang="en-IN" dirty="0"/>
          </a:p>
        </p:txBody>
      </p:sp>
      <p:sp>
        <p:nvSpPr>
          <p:cNvPr id="4" name="Text 1"/>
          <p:cNvSpPr/>
          <p:nvPr/>
        </p:nvSpPr>
        <p:spPr>
          <a:xfrm>
            <a:off x="864037" y="2174081"/>
            <a:ext cx="7710011" cy="809982"/>
          </a:xfrm>
          <a:prstGeom prst="rect">
            <a:avLst/>
          </a:prstGeom>
          <a:noFill/>
          <a:ln/>
        </p:spPr>
        <p:txBody>
          <a:bodyPr wrap="none" rtlCol="0" anchor="t"/>
          <a:lstStyle/>
          <a:p>
            <a:pPr marL="0" indent="0">
              <a:lnSpc>
                <a:spcPts val="6379"/>
              </a:lnSpc>
              <a:buNone/>
            </a:pPr>
            <a:r>
              <a:rPr lang="en-US" sz="5103" b="1" dirty="0">
                <a:solidFill>
                  <a:srgbClr val="000000"/>
                </a:solidFill>
                <a:latin typeface="Petrona" pitchFamily="34" charset="0"/>
                <a:ea typeface="Petrona" pitchFamily="34" charset="-122"/>
                <a:cs typeface="Petrona" pitchFamily="34" charset="-120"/>
              </a:rPr>
              <a:t>Distribution of Post Types</a:t>
            </a:r>
            <a:endParaRPr lang="en-US" sz="5103" dirty="0"/>
          </a:p>
        </p:txBody>
      </p:sp>
      <p:sp>
        <p:nvSpPr>
          <p:cNvPr id="5" name="Text 2"/>
          <p:cNvSpPr/>
          <p:nvPr/>
        </p:nvSpPr>
        <p:spPr>
          <a:xfrm>
            <a:off x="864037" y="3601164"/>
            <a:ext cx="3676412" cy="405051"/>
          </a:xfrm>
          <a:prstGeom prst="rect">
            <a:avLst/>
          </a:prstGeom>
          <a:noFill/>
          <a:ln/>
        </p:spPr>
        <p:txBody>
          <a:bodyPr wrap="none" rtlCol="0" anchor="t"/>
          <a:lstStyle/>
          <a:p>
            <a:pPr marL="0" indent="0">
              <a:lnSpc>
                <a:spcPts val="3189"/>
              </a:lnSpc>
              <a:buNone/>
            </a:pPr>
            <a:r>
              <a:rPr lang="en-US" sz="2552" b="1" dirty="0">
                <a:solidFill>
                  <a:srgbClr val="000000"/>
                </a:solidFill>
                <a:latin typeface="Petrona" pitchFamily="34" charset="0"/>
                <a:ea typeface="Petrona" pitchFamily="34" charset="-122"/>
                <a:cs typeface="Petrona" pitchFamily="34" charset="-120"/>
              </a:rPr>
              <a:t>Prevalence of Comments</a:t>
            </a:r>
            <a:endParaRPr lang="en-US" sz="2552" dirty="0"/>
          </a:p>
        </p:txBody>
      </p:sp>
      <p:sp>
        <p:nvSpPr>
          <p:cNvPr id="6" name="Text 3"/>
          <p:cNvSpPr/>
          <p:nvPr/>
        </p:nvSpPr>
        <p:spPr>
          <a:xfrm>
            <a:off x="864037" y="4253032"/>
            <a:ext cx="3898821" cy="1185148"/>
          </a:xfrm>
          <a:prstGeom prst="rect">
            <a:avLst/>
          </a:prstGeom>
          <a:noFill/>
          <a:ln/>
        </p:spPr>
        <p:txBody>
          <a:bodyPr wrap="square" rtlCol="0" anchor="t"/>
          <a:lstStyle/>
          <a:p>
            <a:pPr marL="0" indent="0">
              <a:lnSpc>
                <a:spcPts val="3110"/>
              </a:lnSpc>
              <a:buNone/>
            </a:pPr>
            <a:r>
              <a:rPr lang="en-US" sz="1944" dirty="0">
                <a:solidFill>
                  <a:srgbClr val="272525"/>
                </a:solidFill>
                <a:latin typeface="Inter" pitchFamily="34" charset="0"/>
                <a:ea typeface="Inter" pitchFamily="34" charset="-122"/>
                <a:cs typeface="Inter" pitchFamily="34" charset="-120"/>
              </a:rPr>
              <a:t>Comments are the most common type of post, indicating high user engagement in discussions.</a:t>
            </a:r>
            <a:endParaRPr lang="en-US" sz="1944" dirty="0"/>
          </a:p>
        </p:txBody>
      </p:sp>
      <p:sp>
        <p:nvSpPr>
          <p:cNvPr id="7" name="Text 4"/>
          <p:cNvSpPr/>
          <p:nvPr/>
        </p:nvSpPr>
        <p:spPr>
          <a:xfrm>
            <a:off x="5372695" y="3601164"/>
            <a:ext cx="3240405" cy="405051"/>
          </a:xfrm>
          <a:prstGeom prst="rect">
            <a:avLst/>
          </a:prstGeom>
          <a:noFill/>
          <a:ln/>
        </p:spPr>
        <p:txBody>
          <a:bodyPr wrap="none" rtlCol="0" anchor="t"/>
          <a:lstStyle/>
          <a:p>
            <a:pPr marL="0" indent="0">
              <a:lnSpc>
                <a:spcPts val="3189"/>
              </a:lnSpc>
              <a:buNone/>
            </a:pPr>
            <a:r>
              <a:rPr lang="en-US" sz="2552" b="1" dirty="0">
                <a:solidFill>
                  <a:srgbClr val="000000"/>
                </a:solidFill>
                <a:latin typeface="Petrona" pitchFamily="34" charset="0"/>
                <a:ea typeface="Petrona" pitchFamily="34" charset="-122"/>
                <a:cs typeface="Petrona" pitchFamily="34" charset="-120"/>
              </a:rPr>
              <a:t>Stories</a:t>
            </a:r>
            <a:endParaRPr lang="en-US" sz="2552" dirty="0"/>
          </a:p>
        </p:txBody>
      </p:sp>
      <p:sp>
        <p:nvSpPr>
          <p:cNvPr id="8" name="Text 5"/>
          <p:cNvSpPr/>
          <p:nvPr/>
        </p:nvSpPr>
        <p:spPr>
          <a:xfrm>
            <a:off x="5372695" y="4253032"/>
            <a:ext cx="3898821" cy="1185148"/>
          </a:xfrm>
          <a:prstGeom prst="rect">
            <a:avLst/>
          </a:prstGeom>
          <a:noFill/>
          <a:ln/>
        </p:spPr>
        <p:txBody>
          <a:bodyPr wrap="square" rtlCol="0" anchor="t"/>
          <a:lstStyle/>
          <a:p>
            <a:pPr marL="0" indent="0">
              <a:lnSpc>
                <a:spcPts val="3110"/>
              </a:lnSpc>
              <a:buNone/>
            </a:pPr>
            <a:r>
              <a:rPr lang="en-US" sz="1944" dirty="0">
                <a:solidFill>
                  <a:srgbClr val="272525"/>
                </a:solidFill>
                <a:latin typeface="Inter" pitchFamily="34" charset="0"/>
                <a:ea typeface="Inter" pitchFamily="34" charset="-122"/>
                <a:cs typeface="Inter" pitchFamily="34" charset="-120"/>
              </a:rPr>
              <a:t>Stories are the second most frequent post type, suggesting user interest in shared content.</a:t>
            </a:r>
            <a:endParaRPr lang="en-US" sz="1944" dirty="0"/>
          </a:p>
        </p:txBody>
      </p:sp>
      <p:sp>
        <p:nvSpPr>
          <p:cNvPr id="9" name="Text 6"/>
          <p:cNvSpPr/>
          <p:nvPr/>
        </p:nvSpPr>
        <p:spPr>
          <a:xfrm>
            <a:off x="9881354" y="3601164"/>
            <a:ext cx="3240405" cy="405051"/>
          </a:xfrm>
          <a:prstGeom prst="rect">
            <a:avLst/>
          </a:prstGeom>
          <a:noFill/>
          <a:ln/>
        </p:spPr>
        <p:txBody>
          <a:bodyPr wrap="none" rtlCol="0" anchor="t"/>
          <a:lstStyle/>
          <a:p>
            <a:pPr marL="0" indent="0">
              <a:lnSpc>
                <a:spcPts val="3189"/>
              </a:lnSpc>
              <a:buNone/>
            </a:pPr>
            <a:r>
              <a:rPr lang="en-US" sz="2552" b="1" dirty="0">
                <a:solidFill>
                  <a:srgbClr val="000000"/>
                </a:solidFill>
                <a:latin typeface="Petrona" pitchFamily="34" charset="0"/>
                <a:ea typeface="Petrona" pitchFamily="34" charset="-122"/>
                <a:cs typeface="Petrona" pitchFamily="34" charset="-120"/>
              </a:rPr>
              <a:t>Minimal Other Types</a:t>
            </a:r>
            <a:endParaRPr lang="en-US" sz="2552" dirty="0"/>
          </a:p>
        </p:txBody>
      </p:sp>
      <p:sp>
        <p:nvSpPr>
          <p:cNvPr id="10" name="Text 7"/>
          <p:cNvSpPr/>
          <p:nvPr/>
        </p:nvSpPr>
        <p:spPr>
          <a:xfrm>
            <a:off x="9881354" y="4253032"/>
            <a:ext cx="3898821" cy="1580198"/>
          </a:xfrm>
          <a:prstGeom prst="rect">
            <a:avLst/>
          </a:prstGeom>
          <a:noFill/>
          <a:ln/>
        </p:spPr>
        <p:txBody>
          <a:bodyPr wrap="square" rtlCol="0" anchor="t"/>
          <a:lstStyle/>
          <a:p>
            <a:pPr marL="0" indent="0">
              <a:lnSpc>
                <a:spcPts val="3110"/>
              </a:lnSpc>
              <a:buNone/>
            </a:pPr>
            <a:r>
              <a:rPr lang="en-US" sz="1944" dirty="0">
                <a:solidFill>
                  <a:srgbClr val="272525"/>
                </a:solidFill>
                <a:latin typeface="Inter" pitchFamily="34" charset="0"/>
                <a:ea typeface="Inter" pitchFamily="34" charset="-122"/>
                <a:cs typeface="Inter" pitchFamily="34" charset="-120"/>
              </a:rPr>
              <a:t>Polls, jobs, and polls are less common, indicating potential for increasing engagement in less utilized post types.</a:t>
            </a:r>
            <a:endParaRPr lang="en-US" sz="1944"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21862" y="669369"/>
            <a:ext cx="7473077" cy="1566386"/>
          </a:xfrm>
          <a:prstGeom prst="rect">
            <a:avLst/>
          </a:prstGeom>
          <a:noFill/>
          <a:ln/>
        </p:spPr>
        <p:txBody>
          <a:bodyPr wrap="square" rtlCol="0" anchor="t"/>
          <a:lstStyle/>
          <a:p>
            <a:pPr marL="0" indent="0">
              <a:lnSpc>
                <a:spcPts val="6167"/>
              </a:lnSpc>
              <a:buNone/>
            </a:pPr>
            <a:r>
              <a:rPr lang="en-US" sz="4934" b="1" dirty="0">
                <a:solidFill>
                  <a:srgbClr val="000000"/>
                </a:solidFill>
                <a:latin typeface="Petrona" pitchFamily="34" charset="0"/>
                <a:ea typeface="Petrona" pitchFamily="34" charset="-122"/>
                <a:cs typeface="Petrona" pitchFamily="34" charset="-120"/>
              </a:rPr>
              <a:t>Insights &amp; Recommendations</a:t>
            </a:r>
            <a:endParaRPr lang="en-US" sz="4934" dirty="0"/>
          </a:p>
        </p:txBody>
      </p:sp>
      <p:sp>
        <p:nvSpPr>
          <p:cNvPr id="6" name="Shape 2"/>
          <p:cNvSpPr/>
          <p:nvPr/>
        </p:nvSpPr>
        <p:spPr>
          <a:xfrm>
            <a:off x="6321862" y="2593777"/>
            <a:ext cx="7473077" cy="2172891"/>
          </a:xfrm>
          <a:prstGeom prst="roundRect">
            <a:avLst>
              <a:gd name="adj" fmla="val 4614"/>
            </a:avLst>
          </a:prstGeom>
          <a:solidFill>
            <a:srgbClr val="CCEEFF"/>
          </a:solidFill>
          <a:ln w="7620">
            <a:solidFill>
              <a:srgbClr val="B2D4E5"/>
            </a:solidFill>
            <a:prstDash val="solid"/>
          </a:ln>
        </p:spPr>
      </p:sp>
      <p:sp>
        <p:nvSpPr>
          <p:cNvPr id="7" name="Text 3"/>
          <p:cNvSpPr/>
          <p:nvPr/>
        </p:nvSpPr>
        <p:spPr>
          <a:xfrm>
            <a:off x="6568083" y="2839998"/>
            <a:ext cx="3133011" cy="391478"/>
          </a:xfrm>
          <a:prstGeom prst="rect">
            <a:avLst/>
          </a:prstGeom>
          <a:noFill/>
          <a:ln/>
        </p:spPr>
        <p:txBody>
          <a:bodyPr wrap="none" rtlCol="0" anchor="t"/>
          <a:lstStyle/>
          <a:p>
            <a:pPr marL="0" indent="0">
              <a:lnSpc>
                <a:spcPts val="3084"/>
              </a:lnSpc>
              <a:buNone/>
            </a:pPr>
            <a:r>
              <a:rPr lang="en-US" sz="2467" b="1" dirty="0">
                <a:solidFill>
                  <a:srgbClr val="272525"/>
                </a:solidFill>
                <a:latin typeface="Petrona" pitchFamily="34" charset="0"/>
                <a:ea typeface="Petrona" pitchFamily="34" charset="-122"/>
                <a:cs typeface="Petrona" pitchFamily="34" charset="-120"/>
              </a:rPr>
              <a:t>Key Insights</a:t>
            </a:r>
            <a:endParaRPr lang="en-US" sz="2467" dirty="0"/>
          </a:p>
        </p:txBody>
      </p:sp>
      <p:sp>
        <p:nvSpPr>
          <p:cNvPr id="8" name="Text 4"/>
          <p:cNvSpPr/>
          <p:nvPr/>
        </p:nvSpPr>
        <p:spPr>
          <a:xfrm>
            <a:off x="6568083" y="3374588"/>
            <a:ext cx="6980634" cy="1145858"/>
          </a:xfrm>
          <a:prstGeom prst="rect">
            <a:avLst/>
          </a:prstGeom>
          <a:noFill/>
          <a:ln/>
        </p:spPr>
        <p:txBody>
          <a:bodyPr wrap="square" rtlCol="0" anchor="t"/>
          <a:lstStyle/>
          <a:p>
            <a:pPr marL="0" indent="0">
              <a:lnSpc>
                <a:spcPts val="3007"/>
              </a:lnSpc>
              <a:buNone/>
            </a:pPr>
            <a:r>
              <a:rPr lang="en-US" sz="1880" dirty="0">
                <a:solidFill>
                  <a:srgbClr val="272525"/>
                </a:solidFill>
                <a:latin typeface="Inter" pitchFamily="34" charset="0"/>
                <a:ea typeface="Inter" pitchFamily="34" charset="-122"/>
                <a:cs typeface="Inter" pitchFamily="34" charset="-120"/>
              </a:rPr>
              <a:t>Neutral and descriptive titles are more common, trending topics include tech giants and startups, and user interaction varies but shows a stable trend.</a:t>
            </a:r>
            <a:endParaRPr lang="en-US" sz="1880" dirty="0"/>
          </a:p>
        </p:txBody>
      </p:sp>
      <p:sp>
        <p:nvSpPr>
          <p:cNvPr id="9" name="Shape 5"/>
          <p:cNvSpPr/>
          <p:nvPr/>
        </p:nvSpPr>
        <p:spPr>
          <a:xfrm>
            <a:off x="6321862" y="5005268"/>
            <a:ext cx="7473077" cy="2554843"/>
          </a:xfrm>
          <a:prstGeom prst="roundRect">
            <a:avLst>
              <a:gd name="adj" fmla="val 3924"/>
            </a:avLst>
          </a:prstGeom>
          <a:solidFill>
            <a:srgbClr val="CCEEFF"/>
          </a:solidFill>
          <a:ln w="7620">
            <a:solidFill>
              <a:srgbClr val="B2D4E5"/>
            </a:solidFill>
            <a:prstDash val="solid"/>
          </a:ln>
        </p:spPr>
      </p:sp>
      <p:sp>
        <p:nvSpPr>
          <p:cNvPr id="10" name="Text 6"/>
          <p:cNvSpPr/>
          <p:nvPr/>
        </p:nvSpPr>
        <p:spPr>
          <a:xfrm>
            <a:off x="6568083" y="5251490"/>
            <a:ext cx="3133011" cy="391478"/>
          </a:xfrm>
          <a:prstGeom prst="rect">
            <a:avLst/>
          </a:prstGeom>
          <a:noFill/>
          <a:ln/>
        </p:spPr>
        <p:txBody>
          <a:bodyPr wrap="none" rtlCol="0" anchor="t"/>
          <a:lstStyle/>
          <a:p>
            <a:pPr marL="0" indent="0">
              <a:lnSpc>
                <a:spcPts val="3084"/>
              </a:lnSpc>
              <a:buNone/>
            </a:pPr>
            <a:r>
              <a:rPr lang="en-US" sz="2467" b="1" dirty="0">
                <a:solidFill>
                  <a:srgbClr val="272525"/>
                </a:solidFill>
                <a:latin typeface="Petrona" pitchFamily="34" charset="0"/>
                <a:ea typeface="Petrona" pitchFamily="34" charset="-122"/>
                <a:cs typeface="Petrona" pitchFamily="34" charset="-120"/>
              </a:rPr>
              <a:t>Recommendations</a:t>
            </a:r>
            <a:endParaRPr lang="en-US" sz="2467" dirty="0"/>
          </a:p>
        </p:txBody>
      </p:sp>
      <p:sp>
        <p:nvSpPr>
          <p:cNvPr id="11" name="Text 7"/>
          <p:cNvSpPr/>
          <p:nvPr/>
        </p:nvSpPr>
        <p:spPr>
          <a:xfrm>
            <a:off x="6568083" y="5786080"/>
            <a:ext cx="6980634" cy="1527810"/>
          </a:xfrm>
          <a:prstGeom prst="rect">
            <a:avLst/>
          </a:prstGeom>
          <a:noFill/>
          <a:ln/>
        </p:spPr>
        <p:txBody>
          <a:bodyPr wrap="square" rtlCol="0" anchor="t"/>
          <a:lstStyle/>
          <a:p>
            <a:pPr marL="0" indent="0">
              <a:lnSpc>
                <a:spcPts val="3007"/>
              </a:lnSpc>
              <a:buNone/>
            </a:pPr>
            <a:r>
              <a:rPr lang="en-US" sz="1880" dirty="0">
                <a:solidFill>
                  <a:srgbClr val="272525"/>
                </a:solidFill>
                <a:latin typeface="Inter" pitchFamily="34" charset="0"/>
                <a:ea typeface="Inter" pitchFamily="34" charset="-122"/>
                <a:cs typeface="Inter" pitchFamily="34" charset="-120"/>
              </a:rPr>
              <a:t>Encourage more descriptive and engaging titles, create content around trending tech topics, increase the frequency of "Ask HN" and "Show HN" posts, and explore ways to boost engagement in less common post types.</a:t>
            </a:r>
            <a:endParaRPr lang="en-US" sz="188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59262" y="946309"/>
            <a:ext cx="7625477" cy="1423511"/>
          </a:xfrm>
          <a:prstGeom prst="rect">
            <a:avLst/>
          </a:prstGeom>
          <a:noFill/>
          <a:ln/>
        </p:spPr>
        <p:txBody>
          <a:bodyPr wrap="square" rtlCol="0" anchor="t"/>
          <a:lstStyle/>
          <a:p>
            <a:pPr marL="0" indent="0">
              <a:lnSpc>
                <a:spcPts val="5605"/>
              </a:lnSpc>
              <a:buNone/>
            </a:pPr>
            <a:r>
              <a:rPr lang="en-US" sz="4484" b="1" dirty="0">
                <a:solidFill>
                  <a:srgbClr val="000000"/>
                </a:solidFill>
                <a:latin typeface="Petrona" pitchFamily="34" charset="0"/>
                <a:ea typeface="Petrona" pitchFamily="34" charset="-122"/>
                <a:cs typeface="Petrona" pitchFamily="34" charset="-120"/>
              </a:rPr>
              <a:t>Key Challenges &amp; Limitations</a:t>
            </a:r>
            <a:endParaRPr lang="en-US" sz="4484" dirty="0"/>
          </a:p>
        </p:txBody>
      </p:sp>
      <p:sp>
        <p:nvSpPr>
          <p:cNvPr id="6" name="Shape 2"/>
          <p:cNvSpPr/>
          <p:nvPr/>
        </p:nvSpPr>
        <p:spPr>
          <a:xfrm>
            <a:off x="759262" y="2695218"/>
            <a:ext cx="7625477" cy="4587954"/>
          </a:xfrm>
          <a:prstGeom prst="roundRect">
            <a:avLst>
              <a:gd name="adj" fmla="val 1986"/>
            </a:avLst>
          </a:prstGeom>
          <a:noFill/>
          <a:ln w="7620">
            <a:solidFill>
              <a:srgbClr val="000000">
                <a:alpha val="8000"/>
              </a:srgbClr>
            </a:solidFill>
            <a:prstDash val="solid"/>
          </a:ln>
        </p:spPr>
      </p:sp>
      <p:sp>
        <p:nvSpPr>
          <p:cNvPr id="7" name="Shape 3"/>
          <p:cNvSpPr/>
          <p:nvPr/>
        </p:nvSpPr>
        <p:spPr>
          <a:xfrm>
            <a:off x="766882" y="2702838"/>
            <a:ext cx="7610237" cy="622578"/>
          </a:xfrm>
          <a:prstGeom prst="rect">
            <a:avLst/>
          </a:prstGeom>
          <a:solidFill>
            <a:srgbClr val="FFFFFF">
              <a:alpha val="4000"/>
            </a:srgbClr>
          </a:solidFill>
          <a:ln/>
        </p:spPr>
      </p:sp>
      <p:sp>
        <p:nvSpPr>
          <p:cNvPr id="8" name="Text 4"/>
          <p:cNvSpPr/>
          <p:nvPr/>
        </p:nvSpPr>
        <p:spPr>
          <a:xfrm>
            <a:off x="983813" y="2840593"/>
            <a:ext cx="3367445" cy="347067"/>
          </a:xfrm>
          <a:prstGeom prst="rect">
            <a:avLst/>
          </a:prstGeom>
          <a:noFill/>
          <a:ln/>
        </p:spPr>
        <p:txBody>
          <a:bodyPr wrap="none" rtlCol="0" anchor="t"/>
          <a:lstStyle/>
          <a:p>
            <a:pPr marL="0" indent="0">
              <a:lnSpc>
                <a:spcPts val="2733"/>
              </a:lnSpc>
              <a:buNone/>
            </a:pPr>
            <a:r>
              <a:rPr lang="en-US" sz="1708" dirty="0">
                <a:solidFill>
                  <a:srgbClr val="272525"/>
                </a:solidFill>
                <a:latin typeface="Inter" pitchFamily="34" charset="0"/>
                <a:ea typeface="Inter" pitchFamily="34" charset="-122"/>
                <a:cs typeface="Inter" pitchFamily="34" charset="-120"/>
              </a:rPr>
              <a:t>Challenges</a:t>
            </a:r>
            <a:endParaRPr lang="en-US" sz="1708" dirty="0"/>
          </a:p>
        </p:txBody>
      </p:sp>
      <p:sp>
        <p:nvSpPr>
          <p:cNvPr id="9" name="Text 5"/>
          <p:cNvSpPr/>
          <p:nvPr/>
        </p:nvSpPr>
        <p:spPr>
          <a:xfrm>
            <a:off x="4792742" y="2840593"/>
            <a:ext cx="3367445" cy="347067"/>
          </a:xfrm>
          <a:prstGeom prst="rect">
            <a:avLst/>
          </a:prstGeom>
          <a:noFill/>
          <a:ln/>
        </p:spPr>
        <p:txBody>
          <a:bodyPr wrap="none" rtlCol="0" anchor="t"/>
          <a:lstStyle/>
          <a:p>
            <a:pPr marL="0" indent="0">
              <a:lnSpc>
                <a:spcPts val="2733"/>
              </a:lnSpc>
              <a:buNone/>
            </a:pPr>
            <a:r>
              <a:rPr lang="en-US" sz="1708" dirty="0">
                <a:solidFill>
                  <a:srgbClr val="272525"/>
                </a:solidFill>
                <a:latin typeface="Inter" pitchFamily="34" charset="0"/>
                <a:ea typeface="Inter" pitchFamily="34" charset="-122"/>
                <a:cs typeface="Inter" pitchFamily="34" charset="-120"/>
              </a:rPr>
              <a:t>Mitigation Strategies</a:t>
            </a:r>
            <a:endParaRPr lang="en-US" sz="1708" dirty="0"/>
          </a:p>
        </p:txBody>
      </p:sp>
      <p:sp>
        <p:nvSpPr>
          <p:cNvPr id="10" name="Shape 6"/>
          <p:cNvSpPr/>
          <p:nvPr/>
        </p:nvSpPr>
        <p:spPr>
          <a:xfrm>
            <a:off x="766882" y="3325416"/>
            <a:ext cx="7610237" cy="1316712"/>
          </a:xfrm>
          <a:prstGeom prst="rect">
            <a:avLst/>
          </a:prstGeom>
          <a:solidFill>
            <a:srgbClr val="000000">
              <a:alpha val="4000"/>
            </a:srgbClr>
          </a:solidFill>
          <a:ln/>
        </p:spPr>
      </p:sp>
      <p:sp>
        <p:nvSpPr>
          <p:cNvPr id="11" name="Text 7"/>
          <p:cNvSpPr/>
          <p:nvPr/>
        </p:nvSpPr>
        <p:spPr>
          <a:xfrm>
            <a:off x="983813" y="3463171"/>
            <a:ext cx="3367445" cy="347067"/>
          </a:xfrm>
          <a:prstGeom prst="rect">
            <a:avLst/>
          </a:prstGeom>
          <a:noFill/>
          <a:ln/>
        </p:spPr>
        <p:txBody>
          <a:bodyPr wrap="none" rtlCol="0" anchor="t"/>
          <a:lstStyle/>
          <a:p>
            <a:pPr marL="0" indent="0">
              <a:lnSpc>
                <a:spcPts val="2733"/>
              </a:lnSpc>
              <a:buNone/>
            </a:pPr>
            <a:r>
              <a:rPr lang="en-US" sz="1708" dirty="0">
                <a:solidFill>
                  <a:srgbClr val="272525"/>
                </a:solidFill>
                <a:latin typeface="Inter" pitchFamily="34" charset="0"/>
                <a:ea typeface="Inter" pitchFamily="34" charset="-122"/>
                <a:cs typeface="Inter" pitchFamily="34" charset="-120"/>
              </a:rPr>
              <a:t>Missing Data</a:t>
            </a:r>
            <a:endParaRPr lang="en-US" sz="1708" dirty="0"/>
          </a:p>
        </p:txBody>
      </p:sp>
      <p:sp>
        <p:nvSpPr>
          <p:cNvPr id="12" name="Text 8"/>
          <p:cNvSpPr/>
          <p:nvPr/>
        </p:nvSpPr>
        <p:spPr>
          <a:xfrm>
            <a:off x="4792742" y="3463171"/>
            <a:ext cx="3367445" cy="1041202"/>
          </a:xfrm>
          <a:prstGeom prst="rect">
            <a:avLst/>
          </a:prstGeom>
          <a:noFill/>
          <a:ln/>
        </p:spPr>
        <p:txBody>
          <a:bodyPr wrap="square" rtlCol="0" anchor="t"/>
          <a:lstStyle/>
          <a:p>
            <a:pPr marL="0" indent="0">
              <a:lnSpc>
                <a:spcPts val="2733"/>
              </a:lnSpc>
              <a:buNone/>
            </a:pPr>
            <a:r>
              <a:rPr lang="en-US" sz="1708" dirty="0">
                <a:solidFill>
                  <a:srgbClr val="272525"/>
                </a:solidFill>
                <a:latin typeface="Inter" pitchFamily="34" charset="0"/>
                <a:ea typeface="Inter" pitchFamily="34" charset="-122"/>
                <a:cs typeface="Inter" pitchFamily="34" charset="-120"/>
              </a:rPr>
              <a:t>Use statistical methods or additional sources to fill in missing values.</a:t>
            </a:r>
            <a:endParaRPr lang="en-US" sz="1708" dirty="0"/>
          </a:p>
        </p:txBody>
      </p:sp>
      <p:sp>
        <p:nvSpPr>
          <p:cNvPr id="13" name="Shape 9"/>
          <p:cNvSpPr/>
          <p:nvPr/>
        </p:nvSpPr>
        <p:spPr>
          <a:xfrm>
            <a:off x="766882" y="4642128"/>
            <a:ext cx="7610237" cy="1316712"/>
          </a:xfrm>
          <a:prstGeom prst="rect">
            <a:avLst/>
          </a:prstGeom>
          <a:solidFill>
            <a:srgbClr val="FFFFFF">
              <a:alpha val="4000"/>
            </a:srgbClr>
          </a:solidFill>
          <a:ln/>
        </p:spPr>
      </p:sp>
      <p:sp>
        <p:nvSpPr>
          <p:cNvPr id="14" name="Text 10"/>
          <p:cNvSpPr/>
          <p:nvPr/>
        </p:nvSpPr>
        <p:spPr>
          <a:xfrm>
            <a:off x="983813" y="4779883"/>
            <a:ext cx="3367445" cy="347067"/>
          </a:xfrm>
          <a:prstGeom prst="rect">
            <a:avLst/>
          </a:prstGeom>
          <a:noFill/>
          <a:ln/>
        </p:spPr>
        <p:txBody>
          <a:bodyPr wrap="none" rtlCol="0" anchor="t"/>
          <a:lstStyle/>
          <a:p>
            <a:pPr marL="0" indent="0">
              <a:lnSpc>
                <a:spcPts val="2733"/>
              </a:lnSpc>
              <a:buNone/>
            </a:pPr>
            <a:r>
              <a:rPr lang="en-US" sz="1708" dirty="0">
                <a:solidFill>
                  <a:srgbClr val="272525"/>
                </a:solidFill>
                <a:latin typeface="Inter" pitchFamily="34" charset="0"/>
                <a:ea typeface="Inter" pitchFamily="34" charset="-122"/>
                <a:cs typeface="Inter" pitchFamily="34" charset="-120"/>
              </a:rPr>
              <a:t>Data Quality Issues</a:t>
            </a:r>
            <a:endParaRPr lang="en-US" sz="1708" dirty="0"/>
          </a:p>
        </p:txBody>
      </p:sp>
      <p:sp>
        <p:nvSpPr>
          <p:cNvPr id="15" name="Text 11"/>
          <p:cNvSpPr/>
          <p:nvPr/>
        </p:nvSpPr>
        <p:spPr>
          <a:xfrm>
            <a:off x="4792742" y="4779883"/>
            <a:ext cx="3367445" cy="1041202"/>
          </a:xfrm>
          <a:prstGeom prst="rect">
            <a:avLst/>
          </a:prstGeom>
          <a:noFill/>
          <a:ln/>
        </p:spPr>
        <p:txBody>
          <a:bodyPr wrap="square" rtlCol="0" anchor="t"/>
          <a:lstStyle/>
          <a:p>
            <a:pPr marL="0" indent="0">
              <a:lnSpc>
                <a:spcPts val="2733"/>
              </a:lnSpc>
              <a:buNone/>
            </a:pPr>
            <a:r>
              <a:rPr lang="en-US" sz="1708" dirty="0">
                <a:solidFill>
                  <a:srgbClr val="272525"/>
                </a:solidFill>
                <a:latin typeface="Inter" pitchFamily="34" charset="0"/>
                <a:ea typeface="Inter" pitchFamily="34" charset="-122"/>
                <a:cs typeface="Inter" pitchFamily="34" charset="-120"/>
              </a:rPr>
              <a:t>Implement guidelines to reduce the occurrence of generic or placeholder titles.</a:t>
            </a:r>
            <a:endParaRPr lang="en-US" sz="1708" dirty="0"/>
          </a:p>
        </p:txBody>
      </p:sp>
      <p:sp>
        <p:nvSpPr>
          <p:cNvPr id="16" name="Shape 12"/>
          <p:cNvSpPr/>
          <p:nvPr/>
        </p:nvSpPr>
        <p:spPr>
          <a:xfrm>
            <a:off x="766882" y="5958840"/>
            <a:ext cx="7610237" cy="1316712"/>
          </a:xfrm>
          <a:prstGeom prst="rect">
            <a:avLst/>
          </a:prstGeom>
          <a:solidFill>
            <a:srgbClr val="000000">
              <a:alpha val="4000"/>
            </a:srgbClr>
          </a:solidFill>
          <a:ln/>
        </p:spPr>
      </p:sp>
      <p:sp>
        <p:nvSpPr>
          <p:cNvPr id="17" name="Text 13"/>
          <p:cNvSpPr/>
          <p:nvPr/>
        </p:nvSpPr>
        <p:spPr>
          <a:xfrm>
            <a:off x="983813" y="6096595"/>
            <a:ext cx="3367445" cy="347067"/>
          </a:xfrm>
          <a:prstGeom prst="rect">
            <a:avLst/>
          </a:prstGeom>
          <a:noFill/>
          <a:ln/>
        </p:spPr>
        <p:txBody>
          <a:bodyPr wrap="none" rtlCol="0" anchor="t"/>
          <a:lstStyle/>
          <a:p>
            <a:pPr marL="0" indent="0">
              <a:lnSpc>
                <a:spcPts val="2733"/>
              </a:lnSpc>
              <a:buNone/>
            </a:pPr>
            <a:r>
              <a:rPr lang="en-US" sz="1708" dirty="0">
                <a:solidFill>
                  <a:srgbClr val="272525"/>
                </a:solidFill>
                <a:latin typeface="Inter" pitchFamily="34" charset="0"/>
                <a:ea typeface="Inter" pitchFamily="34" charset="-122"/>
                <a:cs typeface="Inter" pitchFamily="34" charset="-120"/>
              </a:rPr>
              <a:t>Temporal Variations</a:t>
            </a:r>
            <a:endParaRPr lang="en-US" sz="1708" dirty="0"/>
          </a:p>
        </p:txBody>
      </p:sp>
      <p:sp>
        <p:nvSpPr>
          <p:cNvPr id="18" name="Text 14"/>
          <p:cNvSpPr/>
          <p:nvPr/>
        </p:nvSpPr>
        <p:spPr>
          <a:xfrm>
            <a:off x="4792742" y="6096595"/>
            <a:ext cx="3367445" cy="1041202"/>
          </a:xfrm>
          <a:prstGeom prst="rect">
            <a:avLst/>
          </a:prstGeom>
          <a:noFill/>
          <a:ln/>
        </p:spPr>
        <p:txBody>
          <a:bodyPr wrap="square" rtlCol="0" anchor="t"/>
          <a:lstStyle/>
          <a:p>
            <a:pPr marL="0" indent="0">
              <a:lnSpc>
                <a:spcPts val="2733"/>
              </a:lnSpc>
              <a:buNone/>
            </a:pPr>
            <a:r>
              <a:rPr lang="en-US" sz="1708" dirty="0">
                <a:solidFill>
                  <a:srgbClr val="272525"/>
                </a:solidFill>
                <a:latin typeface="Inter" pitchFamily="34" charset="0"/>
                <a:ea typeface="Inter" pitchFamily="34" charset="-122"/>
                <a:cs typeface="Inter" pitchFamily="34" charset="-120"/>
              </a:rPr>
              <a:t>Consider external factors that might affect engagement patterns and trends.</a:t>
            </a:r>
            <a:endParaRPr lang="en-US" sz="1708"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heel(1)">
                                      <p:cBhvr>
                                        <p:cTn id="7" dur="2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heel(1)">
                                      <p:cBhvr>
                                        <p:cTn id="12"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593</Words>
  <Application>Microsoft Office PowerPoint</Application>
  <PresentationFormat>Custom</PresentationFormat>
  <Paragraphs>71</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Inter</vt:lpstr>
      <vt:lpstr>Petrona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Krishnali_ Smili_</cp:lastModifiedBy>
  <cp:revision>3</cp:revision>
  <dcterms:created xsi:type="dcterms:W3CDTF">2024-08-16T13:56:27Z</dcterms:created>
  <dcterms:modified xsi:type="dcterms:W3CDTF">2024-08-17T05:23:52Z</dcterms:modified>
</cp:coreProperties>
</file>